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83"/>
  </p:notesMasterIdLst>
  <p:handoutMasterIdLst>
    <p:handoutMasterId r:id="rId84"/>
  </p:handoutMasterIdLst>
  <p:sldIdLst>
    <p:sldId id="282" r:id="rId2"/>
    <p:sldId id="284" r:id="rId3"/>
    <p:sldId id="286" r:id="rId4"/>
    <p:sldId id="290" r:id="rId5"/>
    <p:sldId id="256" r:id="rId6"/>
    <p:sldId id="257" r:id="rId7"/>
    <p:sldId id="258" r:id="rId8"/>
    <p:sldId id="291" r:id="rId9"/>
    <p:sldId id="298" r:id="rId10"/>
    <p:sldId id="334" r:id="rId11"/>
    <p:sldId id="259" r:id="rId12"/>
    <p:sldId id="335" r:id="rId13"/>
    <p:sldId id="311" r:id="rId14"/>
    <p:sldId id="325" r:id="rId15"/>
    <p:sldId id="329" r:id="rId16"/>
    <p:sldId id="260" r:id="rId17"/>
    <p:sldId id="261" r:id="rId18"/>
    <p:sldId id="292" r:id="rId19"/>
    <p:sldId id="315" r:id="rId20"/>
    <p:sldId id="262" r:id="rId21"/>
    <p:sldId id="293" r:id="rId22"/>
    <p:sldId id="299" r:id="rId23"/>
    <p:sldId id="336" r:id="rId24"/>
    <p:sldId id="312" r:id="rId25"/>
    <p:sldId id="316" r:id="rId26"/>
    <p:sldId id="326" r:id="rId27"/>
    <p:sldId id="330" r:id="rId28"/>
    <p:sldId id="263" r:id="rId29"/>
    <p:sldId id="264" r:id="rId30"/>
    <p:sldId id="265" r:id="rId31"/>
    <p:sldId id="294" r:id="rId32"/>
    <p:sldId id="300" r:id="rId33"/>
    <p:sldId id="337" r:id="rId34"/>
    <p:sldId id="317" r:id="rId35"/>
    <p:sldId id="331" r:id="rId36"/>
    <p:sldId id="266" r:id="rId37"/>
    <p:sldId id="301" r:id="rId38"/>
    <p:sldId id="318" r:id="rId39"/>
    <p:sldId id="267" r:id="rId40"/>
    <p:sldId id="295" r:id="rId41"/>
    <p:sldId id="302" r:id="rId42"/>
    <p:sldId id="338" r:id="rId43"/>
    <p:sldId id="313" r:id="rId44"/>
    <p:sldId id="319" r:id="rId45"/>
    <p:sldId id="327" r:id="rId46"/>
    <p:sldId id="332" r:id="rId47"/>
    <p:sldId id="281" r:id="rId48"/>
    <p:sldId id="268" r:id="rId49"/>
    <p:sldId id="320" r:id="rId50"/>
    <p:sldId id="269" r:id="rId51"/>
    <p:sldId id="296" r:id="rId52"/>
    <p:sldId id="321" r:id="rId53"/>
    <p:sldId id="333" r:id="rId54"/>
    <p:sldId id="270" r:id="rId55"/>
    <p:sldId id="288" r:id="rId56"/>
    <p:sldId id="272" r:id="rId57"/>
    <p:sldId id="289" r:id="rId58"/>
    <p:sldId id="280" r:id="rId59"/>
    <p:sldId id="274" r:id="rId60"/>
    <p:sldId id="297" r:id="rId61"/>
    <p:sldId id="303" r:id="rId62"/>
    <p:sldId id="339" r:id="rId63"/>
    <p:sldId id="340" r:id="rId64"/>
    <p:sldId id="314" r:id="rId65"/>
    <p:sldId id="322" r:id="rId66"/>
    <p:sldId id="328" r:id="rId67"/>
    <p:sldId id="275" r:id="rId68"/>
    <p:sldId id="323" r:id="rId69"/>
    <p:sldId id="276" r:id="rId70"/>
    <p:sldId id="277" r:id="rId71"/>
    <p:sldId id="324" r:id="rId72"/>
    <p:sldId id="278" r:id="rId73"/>
    <p:sldId id="279" r:id="rId74"/>
    <p:sldId id="348" r:id="rId75"/>
    <p:sldId id="347" r:id="rId76"/>
    <p:sldId id="346" r:id="rId77"/>
    <p:sldId id="345" r:id="rId78"/>
    <p:sldId id="344" r:id="rId79"/>
    <p:sldId id="343" r:id="rId80"/>
    <p:sldId id="342" r:id="rId81"/>
    <p:sldId id="341" r:id="rId82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6600"/>
    <a:srgbClr val="0000FF"/>
    <a:srgbClr val="000099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29" autoAdjust="0"/>
    <p:restoredTop sz="95369" autoAdjust="0"/>
  </p:normalViewPr>
  <p:slideViewPr>
    <p:cSldViewPr snapToGrid="0" snapToObjects="1">
      <p:cViewPr varScale="1">
        <p:scale>
          <a:sx n="105" d="100"/>
          <a:sy n="105" d="100"/>
        </p:scale>
        <p:origin x="1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notesMaster" Target="notesMasters/notesMaster1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9915B7-2905-4666-A48E-C326543156EE}" type="doc">
      <dgm:prSet loTypeId="urn:microsoft.com/office/officeart/2008/layout/VerticalCurvedList" loCatId="list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en-MY"/>
        </a:p>
      </dgm:t>
    </dgm:pt>
    <dgm:pt modelId="{670B2A7B-686D-4044-9D94-E53C436AC345}">
      <dgm:prSet phldrT="[Text]"/>
      <dgm:spPr/>
      <dgm:t>
        <a:bodyPr/>
        <a:lstStyle/>
        <a:p>
          <a:pPr algn="just"/>
          <a:r>
            <a:rPr lang="en-MY" dirty="0" smtClean="0"/>
            <a:t>A </a:t>
          </a:r>
          <a:r>
            <a:rPr lang="en-MY" b="1" dirty="0" smtClean="0">
              <a:solidFill>
                <a:srgbClr val="FF0000"/>
              </a:solidFill>
            </a:rPr>
            <a:t>globally-influential faculty</a:t>
          </a:r>
          <a:r>
            <a:rPr lang="en-MY" dirty="0" smtClean="0"/>
            <a:t>, </a:t>
          </a:r>
          <a:r>
            <a:rPr lang="en-MY" b="1" dirty="0" smtClean="0">
              <a:solidFill>
                <a:srgbClr val="0000FF"/>
              </a:solidFill>
            </a:rPr>
            <a:t>enriching lives </a:t>
          </a:r>
          <a:r>
            <a:rPr lang="en-MY" dirty="0" smtClean="0"/>
            <a:t>&amp; </a:t>
          </a:r>
          <a:r>
            <a:rPr lang="en-MY" b="1" dirty="0" smtClean="0">
              <a:solidFill>
                <a:srgbClr val="FF0066"/>
              </a:solidFill>
            </a:rPr>
            <a:t>shaping the future</a:t>
          </a:r>
          <a:r>
            <a:rPr lang="en-MY" b="1" dirty="0" smtClean="0"/>
            <a:t> </a:t>
          </a:r>
          <a:r>
            <a:rPr lang="en-MY" dirty="0" smtClean="0"/>
            <a:t>through computing technology.</a:t>
          </a:r>
          <a:endParaRPr lang="en-MY" dirty="0"/>
        </a:p>
      </dgm:t>
    </dgm:pt>
    <dgm:pt modelId="{87EE8A9F-4CAA-4CC5-84D5-34A20C36AFAE}" type="parTrans" cxnId="{23F2FDF0-D2D8-4D09-9046-86FF7A96F424}">
      <dgm:prSet/>
      <dgm:spPr/>
      <dgm:t>
        <a:bodyPr/>
        <a:lstStyle/>
        <a:p>
          <a:endParaRPr lang="en-MY"/>
        </a:p>
      </dgm:t>
    </dgm:pt>
    <dgm:pt modelId="{7191F7E3-D9A8-4F11-A3B2-2F06563A7078}" type="sibTrans" cxnId="{23F2FDF0-D2D8-4D09-9046-86FF7A96F424}">
      <dgm:prSet/>
      <dgm:spPr/>
      <dgm:t>
        <a:bodyPr/>
        <a:lstStyle/>
        <a:p>
          <a:endParaRPr lang="en-MY"/>
        </a:p>
      </dgm:t>
    </dgm:pt>
    <dgm:pt modelId="{2684EC2A-0B8A-4652-A46B-DA1F7C28229B}">
      <dgm:prSet phldrT="[Text]"/>
      <dgm:spPr/>
      <dgm:t>
        <a:bodyPr/>
        <a:lstStyle/>
        <a:p>
          <a:pPr algn="just"/>
          <a:r>
            <a:rPr lang="en-MY" dirty="0" smtClean="0"/>
            <a:t>To enrich lives and shape the future for the nation and humanity through education, research and </a:t>
          </a:r>
          <a:r>
            <a:rPr lang="en-MY" dirty="0" err="1" smtClean="0"/>
            <a:t>technopreneurship</a:t>
          </a:r>
          <a:r>
            <a:rPr lang="en-MY" dirty="0" smtClean="0"/>
            <a:t>.</a:t>
          </a:r>
          <a:endParaRPr lang="en-MY" dirty="0"/>
        </a:p>
      </dgm:t>
    </dgm:pt>
    <dgm:pt modelId="{2F571674-7C5E-4ED6-B356-E301B9DA7B29}" type="parTrans" cxnId="{79C02D1F-5A1C-41BD-B9FF-9ECC746DD2D8}">
      <dgm:prSet/>
      <dgm:spPr/>
      <dgm:t>
        <a:bodyPr/>
        <a:lstStyle/>
        <a:p>
          <a:endParaRPr lang="en-MY"/>
        </a:p>
      </dgm:t>
    </dgm:pt>
    <dgm:pt modelId="{14177091-844D-4417-9961-462AE613ABC7}" type="sibTrans" cxnId="{79C02D1F-5A1C-41BD-B9FF-9ECC746DD2D8}">
      <dgm:prSet/>
      <dgm:spPr/>
      <dgm:t>
        <a:bodyPr/>
        <a:lstStyle/>
        <a:p>
          <a:endParaRPr lang="en-MY"/>
        </a:p>
      </dgm:t>
    </dgm:pt>
    <dgm:pt modelId="{654B8FF5-7EDC-4C09-8ED9-0B9E898A2B13}" type="pres">
      <dgm:prSet presAssocID="{599915B7-2905-4666-A48E-C326543156E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MY"/>
        </a:p>
      </dgm:t>
    </dgm:pt>
    <dgm:pt modelId="{3A29E6BC-5652-41F0-A977-66D61EA6100B}" type="pres">
      <dgm:prSet presAssocID="{599915B7-2905-4666-A48E-C326543156EE}" presName="Name1" presStyleCnt="0"/>
      <dgm:spPr/>
      <dgm:t>
        <a:bodyPr/>
        <a:lstStyle/>
        <a:p>
          <a:endParaRPr lang="en-US"/>
        </a:p>
      </dgm:t>
    </dgm:pt>
    <dgm:pt modelId="{90F939EA-A321-4CD7-BD28-3EAA527D4B7E}" type="pres">
      <dgm:prSet presAssocID="{599915B7-2905-4666-A48E-C326543156EE}" presName="cycle" presStyleCnt="0"/>
      <dgm:spPr/>
      <dgm:t>
        <a:bodyPr/>
        <a:lstStyle/>
        <a:p>
          <a:endParaRPr lang="en-US"/>
        </a:p>
      </dgm:t>
    </dgm:pt>
    <dgm:pt modelId="{3A94A5E1-7E02-4F9D-8855-D44FC9878ED1}" type="pres">
      <dgm:prSet presAssocID="{599915B7-2905-4666-A48E-C326543156EE}" presName="srcNode" presStyleLbl="node1" presStyleIdx="0" presStyleCnt="2"/>
      <dgm:spPr/>
      <dgm:t>
        <a:bodyPr/>
        <a:lstStyle/>
        <a:p>
          <a:endParaRPr lang="en-US"/>
        </a:p>
      </dgm:t>
    </dgm:pt>
    <dgm:pt modelId="{08F063FC-19D0-4C84-A76F-6E93EDF9C0E9}" type="pres">
      <dgm:prSet presAssocID="{599915B7-2905-4666-A48E-C326543156EE}" presName="conn" presStyleLbl="parChTrans1D2" presStyleIdx="0" presStyleCnt="1"/>
      <dgm:spPr/>
      <dgm:t>
        <a:bodyPr/>
        <a:lstStyle/>
        <a:p>
          <a:endParaRPr lang="en-MY"/>
        </a:p>
      </dgm:t>
    </dgm:pt>
    <dgm:pt modelId="{6840602C-0337-4C6D-A649-CD224CECD433}" type="pres">
      <dgm:prSet presAssocID="{599915B7-2905-4666-A48E-C326543156EE}" presName="extraNode" presStyleLbl="node1" presStyleIdx="0" presStyleCnt="2"/>
      <dgm:spPr/>
      <dgm:t>
        <a:bodyPr/>
        <a:lstStyle/>
        <a:p>
          <a:endParaRPr lang="en-US"/>
        </a:p>
      </dgm:t>
    </dgm:pt>
    <dgm:pt modelId="{AA2BC654-9532-447A-A579-82D3D27A7EAC}" type="pres">
      <dgm:prSet presAssocID="{599915B7-2905-4666-A48E-C326543156EE}" presName="dstNode" presStyleLbl="node1" presStyleIdx="0" presStyleCnt="2"/>
      <dgm:spPr/>
      <dgm:t>
        <a:bodyPr/>
        <a:lstStyle/>
        <a:p>
          <a:endParaRPr lang="en-US"/>
        </a:p>
      </dgm:t>
    </dgm:pt>
    <dgm:pt modelId="{CE9CE353-8E7F-451A-9770-6FEEE91FAFEC}" type="pres">
      <dgm:prSet presAssocID="{670B2A7B-686D-4044-9D94-E53C436AC345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5D607C9-7319-455C-9AF8-D89CAB173E73}" type="pres">
      <dgm:prSet presAssocID="{670B2A7B-686D-4044-9D94-E53C436AC345}" presName="accent_1" presStyleCnt="0"/>
      <dgm:spPr/>
      <dgm:t>
        <a:bodyPr/>
        <a:lstStyle/>
        <a:p>
          <a:endParaRPr lang="en-US"/>
        </a:p>
      </dgm:t>
    </dgm:pt>
    <dgm:pt modelId="{7C61134F-37AA-4016-8CC3-0277432CC131}" type="pres">
      <dgm:prSet presAssocID="{670B2A7B-686D-4044-9D94-E53C436AC345}" presName="accentRepeatNode" presStyleLbl="solidFgAcc1" presStyleIdx="0" presStyleCnt="2" custScaleX="112710" custScaleY="109241"/>
      <dgm:spPr>
        <a:solidFill>
          <a:schemeClr val="bg2"/>
        </a:solidFill>
      </dgm:spPr>
      <dgm:t>
        <a:bodyPr/>
        <a:lstStyle/>
        <a:p>
          <a:endParaRPr lang="en-MY"/>
        </a:p>
      </dgm:t>
    </dgm:pt>
    <dgm:pt modelId="{EB53737F-1257-44BF-B98C-2C726AB6BAB1}" type="pres">
      <dgm:prSet presAssocID="{2684EC2A-0B8A-4652-A46B-DA1F7C28229B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C8322AF7-313A-4020-B3C2-0A7ED6DE198E}" type="pres">
      <dgm:prSet presAssocID="{2684EC2A-0B8A-4652-A46B-DA1F7C28229B}" presName="accent_2" presStyleCnt="0"/>
      <dgm:spPr/>
      <dgm:t>
        <a:bodyPr/>
        <a:lstStyle/>
        <a:p>
          <a:endParaRPr lang="en-US"/>
        </a:p>
      </dgm:t>
    </dgm:pt>
    <dgm:pt modelId="{4284CA58-5E2C-4FFA-B218-F54F7BF5E160}" type="pres">
      <dgm:prSet presAssocID="{2684EC2A-0B8A-4652-A46B-DA1F7C28229B}" presName="accentRepeatNode" presStyleLbl="solidFgAcc1" presStyleIdx="1" presStyleCnt="2" custScaleX="112710" custScaleY="109241"/>
      <dgm:spPr>
        <a:solidFill>
          <a:schemeClr val="bg2"/>
        </a:solidFill>
      </dgm:spPr>
      <dgm:t>
        <a:bodyPr/>
        <a:lstStyle/>
        <a:p>
          <a:endParaRPr lang="en-MY"/>
        </a:p>
      </dgm:t>
    </dgm:pt>
  </dgm:ptLst>
  <dgm:cxnLst>
    <dgm:cxn modelId="{A576A006-1853-4C6B-A0D5-555A26782922}" type="presOf" srcId="{7191F7E3-D9A8-4F11-A3B2-2F06563A7078}" destId="{08F063FC-19D0-4C84-A76F-6E93EDF9C0E9}" srcOrd="0" destOrd="0" presId="urn:microsoft.com/office/officeart/2008/layout/VerticalCurvedList"/>
    <dgm:cxn modelId="{1D391CA9-9966-4BBD-BC14-E8713B7A6173}" type="presOf" srcId="{599915B7-2905-4666-A48E-C326543156EE}" destId="{654B8FF5-7EDC-4C09-8ED9-0B9E898A2B13}" srcOrd="0" destOrd="0" presId="urn:microsoft.com/office/officeart/2008/layout/VerticalCurvedList"/>
    <dgm:cxn modelId="{79C02D1F-5A1C-41BD-B9FF-9ECC746DD2D8}" srcId="{599915B7-2905-4666-A48E-C326543156EE}" destId="{2684EC2A-0B8A-4652-A46B-DA1F7C28229B}" srcOrd="1" destOrd="0" parTransId="{2F571674-7C5E-4ED6-B356-E301B9DA7B29}" sibTransId="{14177091-844D-4417-9961-462AE613ABC7}"/>
    <dgm:cxn modelId="{D744CBB9-F605-4A83-8264-CD01A2F77471}" type="presOf" srcId="{670B2A7B-686D-4044-9D94-E53C436AC345}" destId="{CE9CE353-8E7F-451A-9770-6FEEE91FAFEC}" srcOrd="0" destOrd="0" presId="urn:microsoft.com/office/officeart/2008/layout/VerticalCurvedList"/>
    <dgm:cxn modelId="{23F2FDF0-D2D8-4D09-9046-86FF7A96F424}" srcId="{599915B7-2905-4666-A48E-C326543156EE}" destId="{670B2A7B-686D-4044-9D94-E53C436AC345}" srcOrd="0" destOrd="0" parTransId="{87EE8A9F-4CAA-4CC5-84D5-34A20C36AFAE}" sibTransId="{7191F7E3-D9A8-4F11-A3B2-2F06563A7078}"/>
    <dgm:cxn modelId="{09761CF7-5182-4CD0-8F85-98964A484D86}" type="presOf" srcId="{2684EC2A-0B8A-4652-A46B-DA1F7C28229B}" destId="{EB53737F-1257-44BF-B98C-2C726AB6BAB1}" srcOrd="0" destOrd="0" presId="urn:microsoft.com/office/officeart/2008/layout/VerticalCurvedList"/>
    <dgm:cxn modelId="{1137BFA1-1EE1-4AE9-AD40-CB3587F33489}" type="presParOf" srcId="{654B8FF5-7EDC-4C09-8ED9-0B9E898A2B13}" destId="{3A29E6BC-5652-41F0-A977-66D61EA6100B}" srcOrd="0" destOrd="0" presId="urn:microsoft.com/office/officeart/2008/layout/VerticalCurvedList"/>
    <dgm:cxn modelId="{D9D2E4F4-7634-41F4-A422-7805C22CE15B}" type="presParOf" srcId="{3A29E6BC-5652-41F0-A977-66D61EA6100B}" destId="{90F939EA-A321-4CD7-BD28-3EAA527D4B7E}" srcOrd="0" destOrd="0" presId="urn:microsoft.com/office/officeart/2008/layout/VerticalCurvedList"/>
    <dgm:cxn modelId="{0E9AAA97-5C4A-46C7-A1B2-2AA3884616B6}" type="presParOf" srcId="{90F939EA-A321-4CD7-BD28-3EAA527D4B7E}" destId="{3A94A5E1-7E02-4F9D-8855-D44FC9878ED1}" srcOrd="0" destOrd="0" presId="urn:microsoft.com/office/officeart/2008/layout/VerticalCurvedList"/>
    <dgm:cxn modelId="{ED4117F7-3403-4B35-A677-BE833C2B771D}" type="presParOf" srcId="{90F939EA-A321-4CD7-BD28-3EAA527D4B7E}" destId="{08F063FC-19D0-4C84-A76F-6E93EDF9C0E9}" srcOrd="1" destOrd="0" presId="urn:microsoft.com/office/officeart/2008/layout/VerticalCurvedList"/>
    <dgm:cxn modelId="{6B52AA37-718D-4487-9885-217FFCA28387}" type="presParOf" srcId="{90F939EA-A321-4CD7-BD28-3EAA527D4B7E}" destId="{6840602C-0337-4C6D-A649-CD224CECD433}" srcOrd="2" destOrd="0" presId="urn:microsoft.com/office/officeart/2008/layout/VerticalCurvedList"/>
    <dgm:cxn modelId="{C53694FC-7362-4064-AB34-B4AEBC7A5466}" type="presParOf" srcId="{90F939EA-A321-4CD7-BD28-3EAA527D4B7E}" destId="{AA2BC654-9532-447A-A579-82D3D27A7EAC}" srcOrd="3" destOrd="0" presId="urn:microsoft.com/office/officeart/2008/layout/VerticalCurvedList"/>
    <dgm:cxn modelId="{5BB4787C-F259-43C2-B0AE-7FBA6C6F7F5A}" type="presParOf" srcId="{3A29E6BC-5652-41F0-A977-66D61EA6100B}" destId="{CE9CE353-8E7F-451A-9770-6FEEE91FAFEC}" srcOrd="1" destOrd="0" presId="urn:microsoft.com/office/officeart/2008/layout/VerticalCurvedList"/>
    <dgm:cxn modelId="{C949FC15-5404-4A89-A894-3832BD248DEC}" type="presParOf" srcId="{3A29E6BC-5652-41F0-A977-66D61EA6100B}" destId="{35D607C9-7319-455C-9AF8-D89CAB173E73}" srcOrd="2" destOrd="0" presId="urn:microsoft.com/office/officeart/2008/layout/VerticalCurvedList"/>
    <dgm:cxn modelId="{64A372D5-4AA3-4B42-BCD0-29D4EC8FFFD7}" type="presParOf" srcId="{35D607C9-7319-455C-9AF8-D89CAB173E73}" destId="{7C61134F-37AA-4016-8CC3-0277432CC131}" srcOrd="0" destOrd="0" presId="urn:microsoft.com/office/officeart/2008/layout/VerticalCurvedList"/>
    <dgm:cxn modelId="{EC10A559-40CA-451B-93BD-CB3CC30F3F36}" type="presParOf" srcId="{3A29E6BC-5652-41F0-A977-66D61EA6100B}" destId="{EB53737F-1257-44BF-B98C-2C726AB6BAB1}" srcOrd="3" destOrd="0" presId="urn:microsoft.com/office/officeart/2008/layout/VerticalCurvedList"/>
    <dgm:cxn modelId="{3B321E08-4E0F-4306-B48A-0DFE3E8B97D5}" type="presParOf" srcId="{3A29E6BC-5652-41F0-A977-66D61EA6100B}" destId="{C8322AF7-313A-4020-B3C2-0A7ED6DE198E}" srcOrd="4" destOrd="0" presId="urn:microsoft.com/office/officeart/2008/layout/VerticalCurvedList"/>
    <dgm:cxn modelId="{9DE320D1-2E67-4A6F-A8EE-DC13225D613E}" type="presParOf" srcId="{C8322AF7-313A-4020-B3C2-0A7ED6DE198E}" destId="{4284CA58-5E2C-4FFA-B218-F54F7BF5E16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7E73B5-0630-4C2D-81D4-ED352FD829F3}" type="doc">
      <dgm:prSet loTypeId="urn:microsoft.com/office/officeart/2005/8/layout/radial5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MY"/>
        </a:p>
      </dgm:t>
    </dgm:pt>
    <dgm:pt modelId="{0A16E80A-F059-4D4D-B060-B415057FC2C0}">
      <dgm:prSet phldrT="[Text]" custT="1"/>
      <dgm:spPr/>
      <dgm:t>
        <a:bodyPr/>
        <a:lstStyle/>
        <a:p>
          <a:endParaRPr lang="en-MY" sz="2800" b="1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C831871-1423-448F-A492-345E774197B4}" type="parTrans" cxnId="{7E1EF5CB-1C44-4225-BF05-C619375FAB03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EE4563-9E80-4A99-A85C-630CE4F575EB}" type="sibTrans" cxnId="{7E1EF5CB-1C44-4225-BF05-C619375FAB03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2897775-9BDF-4C0A-A3BD-C0F4507D3188}">
      <dgm:prSet phldrT="[Text]"/>
      <dgm:spPr/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Building the Nation and Training the Leaders of Tomorrow</a:t>
          </a:r>
          <a:endParaRPr lang="en-MY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7EE7BD4-0BA0-409A-A284-8A98EAB8804A}" type="parTrans" cxnId="{C2BC3B7C-01D0-4344-A3FA-AF705840057D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519A9A-144A-46EB-8596-C587A3CD3219}" type="sibTrans" cxnId="{C2BC3B7C-01D0-4344-A3FA-AF705840057D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A7315F-F044-48A4-B128-7A2DC0A49579}">
      <dgm:prSet phldrT="[Text]"/>
      <dgm:spPr/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Academia with Strength and Dominance to Create a Positive Impact</a:t>
          </a:r>
          <a:endParaRPr lang="en-MY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2EB8E0C-6F88-43F3-A852-C31314BB9E27}" type="parTrans" cxnId="{7896EAF1-56C0-4114-A1B9-EF00F8A67E0B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3FE8E74-9716-4E8F-8CE7-4F8AB5E41A4B}" type="sibTrans" cxnId="{7896EAF1-56C0-4114-A1B9-EF00F8A67E0B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F9ACDD6-D213-4340-9FBA-91BBCAD28C2A}">
      <dgm:prSet phldrT="[Text]"/>
      <dgm:spPr/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Enhancing Communities through Intellect and Technology</a:t>
          </a:r>
          <a:endParaRPr lang="en-MY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E075F55-5D1F-4460-A6B4-4C9C15D8A261}" type="parTrans" cxnId="{764293A6-FA98-45EB-A154-96530D310F51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DB48BE-514C-4186-A0E3-9D022FE565BC}" type="sibTrans" cxnId="{764293A6-FA98-45EB-A154-96530D310F51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6C6DBD-9A28-4AB3-8937-FF5BC149C1EC}" type="pres">
      <dgm:prSet presAssocID="{267E73B5-0630-4C2D-81D4-ED352FD829F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ms-MY"/>
        </a:p>
      </dgm:t>
    </dgm:pt>
    <dgm:pt modelId="{AE675892-BD12-4828-A908-E5FF960A3A41}" type="pres">
      <dgm:prSet presAssocID="{0A16E80A-F059-4D4D-B060-B415057FC2C0}" presName="centerShape" presStyleLbl="node0" presStyleIdx="0" presStyleCnt="1" custScaleX="145766" custScaleY="126570"/>
      <dgm:spPr/>
      <dgm:t>
        <a:bodyPr/>
        <a:lstStyle/>
        <a:p>
          <a:endParaRPr lang="en-MY"/>
        </a:p>
      </dgm:t>
    </dgm:pt>
    <dgm:pt modelId="{CC75B3AD-1671-477E-AD04-FED768429866}" type="pres">
      <dgm:prSet presAssocID="{07EE7BD4-0BA0-409A-A284-8A98EAB8804A}" presName="parTrans" presStyleLbl="sibTrans2D1" presStyleIdx="0" presStyleCnt="3"/>
      <dgm:spPr/>
      <dgm:t>
        <a:bodyPr/>
        <a:lstStyle/>
        <a:p>
          <a:endParaRPr lang="ms-MY"/>
        </a:p>
      </dgm:t>
    </dgm:pt>
    <dgm:pt modelId="{6385E7E2-FE5C-47DB-9C20-8BEECA679ACB}" type="pres">
      <dgm:prSet presAssocID="{07EE7BD4-0BA0-409A-A284-8A98EAB8804A}" presName="connectorText" presStyleLbl="sibTrans2D1" presStyleIdx="0" presStyleCnt="3"/>
      <dgm:spPr/>
      <dgm:t>
        <a:bodyPr/>
        <a:lstStyle/>
        <a:p>
          <a:endParaRPr lang="ms-MY"/>
        </a:p>
      </dgm:t>
    </dgm:pt>
    <dgm:pt modelId="{4FC29967-6C4C-4949-B54A-4127C34404B7}" type="pres">
      <dgm:prSet presAssocID="{F2897775-9BDF-4C0A-A3BD-C0F4507D3188}" presName="node" presStyleLbl="node1" presStyleIdx="0" presStyleCnt="3" custScaleX="103571" custScaleY="101085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C9A3B056-8777-4E4D-A61F-3CCF31DA1DE6}" type="pres">
      <dgm:prSet presAssocID="{62EB8E0C-6F88-43F3-A852-C31314BB9E27}" presName="parTrans" presStyleLbl="sibTrans2D1" presStyleIdx="1" presStyleCnt="3"/>
      <dgm:spPr/>
      <dgm:t>
        <a:bodyPr/>
        <a:lstStyle/>
        <a:p>
          <a:endParaRPr lang="ms-MY"/>
        </a:p>
      </dgm:t>
    </dgm:pt>
    <dgm:pt modelId="{7546D6D3-B1FA-4E3C-AB44-3D69D06CD121}" type="pres">
      <dgm:prSet presAssocID="{62EB8E0C-6F88-43F3-A852-C31314BB9E27}" presName="connectorText" presStyleLbl="sibTrans2D1" presStyleIdx="1" presStyleCnt="3"/>
      <dgm:spPr/>
      <dgm:t>
        <a:bodyPr/>
        <a:lstStyle/>
        <a:p>
          <a:endParaRPr lang="ms-MY"/>
        </a:p>
      </dgm:t>
    </dgm:pt>
    <dgm:pt modelId="{D00AB009-23DC-4BE0-8039-56813BA56B7E}" type="pres">
      <dgm:prSet presAssocID="{7AA7315F-F044-48A4-B128-7A2DC0A49579}" presName="node" presStyleLbl="node1" presStyleIdx="1" presStyleCnt="3" custScaleX="103571" custScaleY="101085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A11AAFBD-A139-4A58-A8FE-BB2005632953}" type="pres">
      <dgm:prSet presAssocID="{CE075F55-5D1F-4460-A6B4-4C9C15D8A261}" presName="parTrans" presStyleLbl="sibTrans2D1" presStyleIdx="2" presStyleCnt="3"/>
      <dgm:spPr/>
      <dgm:t>
        <a:bodyPr/>
        <a:lstStyle/>
        <a:p>
          <a:endParaRPr lang="ms-MY"/>
        </a:p>
      </dgm:t>
    </dgm:pt>
    <dgm:pt modelId="{C45E21AF-16CF-4762-8E89-7E344BAD611D}" type="pres">
      <dgm:prSet presAssocID="{CE075F55-5D1F-4460-A6B4-4C9C15D8A261}" presName="connectorText" presStyleLbl="sibTrans2D1" presStyleIdx="2" presStyleCnt="3"/>
      <dgm:spPr/>
      <dgm:t>
        <a:bodyPr/>
        <a:lstStyle/>
        <a:p>
          <a:endParaRPr lang="ms-MY"/>
        </a:p>
      </dgm:t>
    </dgm:pt>
    <dgm:pt modelId="{955700E9-70B3-400E-8EFA-2786794C4AF6}" type="pres">
      <dgm:prSet presAssocID="{3F9ACDD6-D213-4340-9FBA-91BBCAD28C2A}" presName="node" presStyleLbl="node1" presStyleIdx="2" presStyleCnt="3" custScaleX="103571" custScaleY="101085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9B69CAC0-50CE-4E51-9D4F-16EDE1A9763B}" type="presOf" srcId="{0A16E80A-F059-4D4D-B060-B415057FC2C0}" destId="{AE675892-BD12-4828-A908-E5FF960A3A41}" srcOrd="0" destOrd="0" presId="urn:microsoft.com/office/officeart/2005/8/layout/radial5"/>
    <dgm:cxn modelId="{764293A6-FA98-45EB-A154-96530D310F51}" srcId="{0A16E80A-F059-4D4D-B060-B415057FC2C0}" destId="{3F9ACDD6-D213-4340-9FBA-91BBCAD28C2A}" srcOrd="2" destOrd="0" parTransId="{CE075F55-5D1F-4460-A6B4-4C9C15D8A261}" sibTransId="{06DB48BE-514C-4186-A0E3-9D022FE565BC}"/>
    <dgm:cxn modelId="{A4ABD9AA-1243-4E87-A6E9-85EBD8334C14}" type="presOf" srcId="{07EE7BD4-0BA0-409A-A284-8A98EAB8804A}" destId="{6385E7E2-FE5C-47DB-9C20-8BEECA679ACB}" srcOrd="1" destOrd="0" presId="urn:microsoft.com/office/officeart/2005/8/layout/radial5"/>
    <dgm:cxn modelId="{98D09154-83F1-469C-B151-8EB448CDD84C}" type="presOf" srcId="{7AA7315F-F044-48A4-B128-7A2DC0A49579}" destId="{D00AB009-23DC-4BE0-8039-56813BA56B7E}" srcOrd="0" destOrd="0" presId="urn:microsoft.com/office/officeart/2005/8/layout/radial5"/>
    <dgm:cxn modelId="{7896EAF1-56C0-4114-A1B9-EF00F8A67E0B}" srcId="{0A16E80A-F059-4D4D-B060-B415057FC2C0}" destId="{7AA7315F-F044-48A4-B128-7A2DC0A49579}" srcOrd="1" destOrd="0" parTransId="{62EB8E0C-6F88-43F3-A852-C31314BB9E27}" sibTransId="{D3FE8E74-9716-4E8F-8CE7-4F8AB5E41A4B}"/>
    <dgm:cxn modelId="{EFC85A95-CA78-4DBA-BFD8-674F973B01C3}" type="presOf" srcId="{F2897775-9BDF-4C0A-A3BD-C0F4507D3188}" destId="{4FC29967-6C4C-4949-B54A-4127C34404B7}" srcOrd="0" destOrd="0" presId="urn:microsoft.com/office/officeart/2005/8/layout/radial5"/>
    <dgm:cxn modelId="{47BC545C-B201-43EB-AF26-D7F93309673D}" type="presOf" srcId="{3F9ACDD6-D213-4340-9FBA-91BBCAD28C2A}" destId="{955700E9-70B3-400E-8EFA-2786794C4AF6}" srcOrd="0" destOrd="0" presId="urn:microsoft.com/office/officeart/2005/8/layout/radial5"/>
    <dgm:cxn modelId="{C2BC3B7C-01D0-4344-A3FA-AF705840057D}" srcId="{0A16E80A-F059-4D4D-B060-B415057FC2C0}" destId="{F2897775-9BDF-4C0A-A3BD-C0F4507D3188}" srcOrd="0" destOrd="0" parTransId="{07EE7BD4-0BA0-409A-A284-8A98EAB8804A}" sibTransId="{AD519A9A-144A-46EB-8596-C587A3CD3219}"/>
    <dgm:cxn modelId="{C55061E3-A956-4A7A-842E-54034A246310}" type="presOf" srcId="{CE075F55-5D1F-4460-A6B4-4C9C15D8A261}" destId="{C45E21AF-16CF-4762-8E89-7E344BAD611D}" srcOrd="1" destOrd="0" presId="urn:microsoft.com/office/officeart/2005/8/layout/radial5"/>
    <dgm:cxn modelId="{D3D38799-A2AA-4151-BD05-DE13B94A0E5C}" type="presOf" srcId="{62EB8E0C-6F88-43F3-A852-C31314BB9E27}" destId="{C9A3B056-8777-4E4D-A61F-3CCF31DA1DE6}" srcOrd="0" destOrd="0" presId="urn:microsoft.com/office/officeart/2005/8/layout/radial5"/>
    <dgm:cxn modelId="{9E1DBCB0-6941-4804-8892-D0AD7543BE37}" type="presOf" srcId="{62EB8E0C-6F88-43F3-A852-C31314BB9E27}" destId="{7546D6D3-B1FA-4E3C-AB44-3D69D06CD121}" srcOrd="1" destOrd="0" presId="urn:microsoft.com/office/officeart/2005/8/layout/radial5"/>
    <dgm:cxn modelId="{52E4E133-3FE8-4230-91FD-30AEE119C9EB}" type="presOf" srcId="{CE075F55-5D1F-4460-A6B4-4C9C15D8A261}" destId="{A11AAFBD-A139-4A58-A8FE-BB2005632953}" srcOrd="0" destOrd="0" presId="urn:microsoft.com/office/officeart/2005/8/layout/radial5"/>
    <dgm:cxn modelId="{7E1EF5CB-1C44-4225-BF05-C619375FAB03}" srcId="{267E73B5-0630-4C2D-81D4-ED352FD829F3}" destId="{0A16E80A-F059-4D4D-B060-B415057FC2C0}" srcOrd="0" destOrd="0" parTransId="{2C831871-1423-448F-A492-345E774197B4}" sibTransId="{7CEE4563-9E80-4A99-A85C-630CE4F575EB}"/>
    <dgm:cxn modelId="{94D3D9D3-CFD6-48A5-9CBD-1E452C30FC9A}" type="presOf" srcId="{07EE7BD4-0BA0-409A-A284-8A98EAB8804A}" destId="{CC75B3AD-1671-477E-AD04-FED768429866}" srcOrd="0" destOrd="0" presId="urn:microsoft.com/office/officeart/2005/8/layout/radial5"/>
    <dgm:cxn modelId="{041A0746-F9C6-4122-9A2E-6B77B694CC19}" type="presOf" srcId="{267E73B5-0630-4C2D-81D4-ED352FD829F3}" destId="{CA6C6DBD-9A28-4AB3-8937-FF5BC149C1EC}" srcOrd="0" destOrd="0" presId="urn:microsoft.com/office/officeart/2005/8/layout/radial5"/>
    <dgm:cxn modelId="{CCCF8F89-B1B4-4B7C-902A-021546B8286E}" type="presParOf" srcId="{CA6C6DBD-9A28-4AB3-8937-FF5BC149C1EC}" destId="{AE675892-BD12-4828-A908-E5FF960A3A41}" srcOrd="0" destOrd="0" presId="urn:microsoft.com/office/officeart/2005/8/layout/radial5"/>
    <dgm:cxn modelId="{CADBD3F9-D0B2-402C-BEBC-5ACBD5C9C772}" type="presParOf" srcId="{CA6C6DBD-9A28-4AB3-8937-FF5BC149C1EC}" destId="{CC75B3AD-1671-477E-AD04-FED768429866}" srcOrd="1" destOrd="0" presId="urn:microsoft.com/office/officeart/2005/8/layout/radial5"/>
    <dgm:cxn modelId="{1C8AC23A-4F0A-4B60-AD7B-D874F8F47D79}" type="presParOf" srcId="{CC75B3AD-1671-477E-AD04-FED768429866}" destId="{6385E7E2-FE5C-47DB-9C20-8BEECA679ACB}" srcOrd="0" destOrd="0" presId="urn:microsoft.com/office/officeart/2005/8/layout/radial5"/>
    <dgm:cxn modelId="{18857DDB-8ACF-4E6B-9200-CC16F02B6E54}" type="presParOf" srcId="{CA6C6DBD-9A28-4AB3-8937-FF5BC149C1EC}" destId="{4FC29967-6C4C-4949-B54A-4127C34404B7}" srcOrd="2" destOrd="0" presId="urn:microsoft.com/office/officeart/2005/8/layout/radial5"/>
    <dgm:cxn modelId="{37C32847-2B9E-470C-A031-4D6E05A35FF1}" type="presParOf" srcId="{CA6C6DBD-9A28-4AB3-8937-FF5BC149C1EC}" destId="{C9A3B056-8777-4E4D-A61F-3CCF31DA1DE6}" srcOrd="3" destOrd="0" presId="urn:microsoft.com/office/officeart/2005/8/layout/radial5"/>
    <dgm:cxn modelId="{E4B34622-75CA-4BF0-ADD6-2DE9BD6C5902}" type="presParOf" srcId="{C9A3B056-8777-4E4D-A61F-3CCF31DA1DE6}" destId="{7546D6D3-B1FA-4E3C-AB44-3D69D06CD121}" srcOrd="0" destOrd="0" presId="urn:microsoft.com/office/officeart/2005/8/layout/radial5"/>
    <dgm:cxn modelId="{618B6492-AAC7-4279-AFF9-B68A1FC3BA70}" type="presParOf" srcId="{CA6C6DBD-9A28-4AB3-8937-FF5BC149C1EC}" destId="{D00AB009-23DC-4BE0-8039-56813BA56B7E}" srcOrd="4" destOrd="0" presId="urn:microsoft.com/office/officeart/2005/8/layout/radial5"/>
    <dgm:cxn modelId="{D99C4238-269A-4A06-AEEE-BC8EF532C4B7}" type="presParOf" srcId="{CA6C6DBD-9A28-4AB3-8937-FF5BC149C1EC}" destId="{A11AAFBD-A139-4A58-A8FE-BB2005632953}" srcOrd="5" destOrd="0" presId="urn:microsoft.com/office/officeart/2005/8/layout/radial5"/>
    <dgm:cxn modelId="{2F4612F2-AF4A-4FFB-BC35-E4BA4AFB4BAE}" type="presParOf" srcId="{A11AAFBD-A139-4A58-A8FE-BB2005632953}" destId="{C45E21AF-16CF-4762-8E89-7E344BAD611D}" srcOrd="0" destOrd="0" presId="urn:microsoft.com/office/officeart/2005/8/layout/radial5"/>
    <dgm:cxn modelId="{F613C553-1062-4EBB-AADD-180011BB6C2F}" type="presParOf" srcId="{CA6C6DBD-9A28-4AB3-8937-FF5BC149C1EC}" destId="{955700E9-70B3-400E-8EFA-2786794C4AF6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59744A1-5DE4-43E8-ADAE-D44C729A67E9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MY"/>
        </a:p>
      </dgm:t>
    </dgm:pt>
    <dgm:pt modelId="{C5359D07-BC91-463F-844E-62BB608C4E93}">
      <dgm:prSet phldrT="[Text]" custT="1"/>
      <dgm:spPr>
        <a:gradFill flip="none" rotWithShape="0">
          <a:gsLst>
            <a:gs pos="0">
              <a:schemeClr val="accent2">
                <a:lumMod val="20000"/>
                <a:lumOff val="80000"/>
                <a:shade val="30000"/>
                <a:satMod val="115000"/>
              </a:schemeClr>
            </a:gs>
            <a:gs pos="50000">
              <a:schemeClr val="accent2">
                <a:lumMod val="20000"/>
                <a:lumOff val="80000"/>
                <a:shade val="67500"/>
                <a:satMod val="115000"/>
              </a:schemeClr>
            </a:gs>
            <a:gs pos="100000">
              <a:schemeClr val="accent2">
                <a:lumMod val="20000"/>
                <a:lumOff val="80000"/>
                <a:shade val="100000"/>
                <a:satMod val="115000"/>
              </a:schemeClr>
            </a:gs>
          </a:gsLst>
          <a:path path="circle">
            <a:fillToRect t="100000" r="100000"/>
          </a:path>
          <a:tileRect l="-100000" b="-100000"/>
        </a:gradFill>
      </dgm:spPr>
      <dgm:t>
        <a:bodyPr anchor="t"/>
        <a:lstStyle/>
        <a:p>
          <a:r>
            <a:rPr lang="en-US" sz="2800" b="1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Shaping The Future</a:t>
          </a:r>
          <a:endParaRPr lang="en-MY" sz="2800" b="1" dirty="0">
            <a:solidFill>
              <a:srgbClr val="FF0066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6542901-F68A-4F69-9603-7DC49C4AB478}" type="parTrans" cxnId="{575E2728-9D14-4E34-9CAB-D2A6E70A4D26}">
      <dgm:prSet/>
      <dgm:spPr/>
      <dgm:t>
        <a:bodyPr/>
        <a:lstStyle/>
        <a:p>
          <a:endParaRPr lang="en-MY"/>
        </a:p>
      </dgm:t>
    </dgm:pt>
    <dgm:pt modelId="{3D8BD8DC-89F1-43DD-BEE9-8D38C3F0C083}" type="sibTrans" cxnId="{575E2728-9D14-4E34-9CAB-D2A6E70A4D26}">
      <dgm:prSet/>
      <dgm:spPr/>
      <dgm:t>
        <a:bodyPr/>
        <a:lstStyle/>
        <a:p>
          <a:endParaRPr lang="en-MY"/>
        </a:p>
      </dgm:t>
    </dgm:pt>
    <dgm:pt modelId="{4E287A4A-2223-495D-ABDC-944C30BF4DAA}">
      <dgm:prSet phldrT="[Text]" custT="1"/>
      <dgm:spPr/>
      <dgm:t>
        <a:bodyPr/>
        <a:lstStyle/>
        <a:p>
          <a:r>
            <a:rPr lang="ms-MY" sz="1400" b="1" spc="0" dirty="0" smtClean="0">
              <a:latin typeface="Arial" panose="020B0604020202020204" pitchFamily="34" charset="0"/>
              <a:cs typeface="Arial" panose="020B0604020202020204" pitchFamily="34" charset="0"/>
            </a:rPr>
            <a:t>Building the Nation and Training the Leaders of Tomorrow</a:t>
          </a:r>
          <a:endParaRPr lang="en-MY" sz="1400" b="1" spc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D9D462C-2480-4B23-921F-DAA98F82F6B6}" type="parTrans" cxnId="{4B8D532E-BFED-48D7-90DE-0D7CDE0BD463}">
      <dgm:prSet/>
      <dgm:spPr/>
      <dgm:t>
        <a:bodyPr/>
        <a:lstStyle/>
        <a:p>
          <a:endParaRPr lang="en-MY"/>
        </a:p>
      </dgm:t>
    </dgm:pt>
    <dgm:pt modelId="{5606B731-45BA-4223-A5FC-EF4EC6C3522B}" type="sibTrans" cxnId="{4B8D532E-BFED-48D7-90DE-0D7CDE0BD463}">
      <dgm:prSet/>
      <dgm:spPr/>
      <dgm:t>
        <a:bodyPr/>
        <a:lstStyle/>
        <a:p>
          <a:endParaRPr lang="en-MY"/>
        </a:p>
      </dgm:t>
    </dgm:pt>
    <dgm:pt modelId="{577F34FE-A7DD-4721-9AD4-B62BC33E1A8E}">
      <dgm:prSet phldrT="[Text]" custT="1"/>
      <dgm:spPr>
        <a:gradFill flip="none" rotWithShape="0">
          <a:gsLst>
            <a:gs pos="0">
              <a:schemeClr val="accent2">
                <a:lumMod val="20000"/>
                <a:lumOff val="80000"/>
                <a:shade val="30000"/>
                <a:satMod val="115000"/>
              </a:schemeClr>
            </a:gs>
            <a:gs pos="50000">
              <a:schemeClr val="accent2">
                <a:lumMod val="20000"/>
                <a:lumOff val="80000"/>
                <a:shade val="67500"/>
                <a:satMod val="115000"/>
              </a:schemeClr>
            </a:gs>
            <a:gs pos="100000">
              <a:schemeClr val="accent2">
                <a:lumMod val="20000"/>
                <a:lumOff val="80000"/>
                <a:shade val="100000"/>
                <a:satMod val="115000"/>
              </a:schemeClr>
            </a:gs>
          </a:gsLst>
          <a:path path="circle">
            <a:fillToRect t="100000" r="100000"/>
          </a:path>
          <a:tileRect l="-100000" b="-100000"/>
        </a:gradFill>
      </dgm:spPr>
      <dgm:t>
        <a:bodyPr anchor="t"/>
        <a:lstStyle/>
        <a:p>
          <a:r>
            <a:rPr lang="ms-MY" sz="2800" b="1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Enriching Lives</a:t>
          </a:r>
          <a:endParaRPr lang="en-MY" sz="2800" dirty="0">
            <a:solidFill>
              <a:srgbClr val="0000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689C1B0-8D1C-4AE7-B27C-D8A0AC5D3AE9}" type="parTrans" cxnId="{23A54BF2-12A5-4A71-BBA0-2A9195F78BBB}">
      <dgm:prSet/>
      <dgm:spPr/>
      <dgm:t>
        <a:bodyPr/>
        <a:lstStyle/>
        <a:p>
          <a:endParaRPr lang="en-MY"/>
        </a:p>
      </dgm:t>
    </dgm:pt>
    <dgm:pt modelId="{48E0F0FF-56FC-49A2-BF7D-D97CAEF38A0F}" type="sibTrans" cxnId="{23A54BF2-12A5-4A71-BBA0-2A9195F78BBB}">
      <dgm:prSet/>
      <dgm:spPr/>
      <dgm:t>
        <a:bodyPr/>
        <a:lstStyle/>
        <a:p>
          <a:endParaRPr lang="en-MY"/>
        </a:p>
      </dgm:t>
    </dgm:pt>
    <dgm:pt modelId="{FF604273-C1DC-4E3D-849B-88980E9F847D}">
      <dgm:prSet phldrT="[Text]" custT="1"/>
      <dgm:spPr/>
      <dgm:t>
        <a:bodyPr/>
        <a:lstStyle/>
        <a:p>
          <a:r>
            <a:rPr lang="ms-MY" sz="1400" b="1" spc="0" dirty="0" smtClean="0">
              <a:latin typeface="Arial" panose="020B0604020202020204" pitchFamily="34" charset="0"/>
              <a:cs typeface="Arial" panose="020B0604020202020204" pitchFamily="34" charset="0"/>
            </a:rPr>
            <a:t>Enhancing Communities through Intellect and Technology for a More Fulfilling and Meaningful Life</a:t>
          </a:r>
          <a:endParaRPr lang="en-MY" sz="1400" b="1" spc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87ED16B-5B7A-4147-AF8F-5CC0B7EDAB45}" type="parTrans" cxnId="{2CBF94F8-A322-47C9-99A2-B2C6FF4B332B}">
      <dgm:prSet/>
      <dgm:spPr/>
      <dgm:t>
        <a:bodyPr/>
        <a:lstStyle/>
        <a:p>
          <a:endParaRPr lang="en-MY"/>
        </a:p>
      </dgm:t>
    </dgm:pt>
    <dgm:pt modelId="{8D76F0FC-85CF-45E6-8618-D32CB5A1ADF8}" type="sibTrans" cxnId="{2CBF94F8-A322-47C9-99A2-B2C6FF4B332B}">
      <dgm:prSet/>
      <dgm:spPr/>
      <dgm:t>
        <a:bodyPr/>
        <a:lstStyle/>
        <a:p>
          <a:endParaRPr lang="en-MY"/>
        </a:p>
      </dgm:t>
    </dgm:pt>
    <dgm:pt modelId="{DD26208F-F1CD-4305-9547-264606428D10}">
      <dgm:prSet phldrT="[Text]" custT="1"/>
      <dgm:spPr>
        <a:solidFill>
          <a:schemeClr val="accent1">
            <a:lumMod val="50000"/>
          </a:schemeClr>
        </a:solidFill>
      </dgm:spPr>
      <dgm:t>
        <a:bodyPr anchor="t"/>
        <a:lstStyle/>
        <a:p>
          <a:pPr algn="l"/>
          <a:endParaRPr lang="en-MY" sz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63D3513-27A8-437B-BBCF-60C7652DD0A6}" type="parTrans" cxnId="{772D5214-F7E5-427B-86DB-B7B37BF69CB8}">
      <dgm:prSet/>
      <dgm:spPr/>
      <dgm:t>
        <a:bodyPr/>
        <a:lstStyle/>
        <a:p>
          <a:endParaRPr lang="en-MY"/>
        </a:p>
      </dgm:t>
    </dgm:pt>
    <dgm:pt modelId="{BA850585-7FA5-431B-86D6-E87FD8FD45FA}" type="sibTrans" cxnId="{772D5214-F7E5-427B-86DB-B7B37BF69CB8}">
      <dgm:prSet/>
      <dgm:spPr/>
      <dgm:t>
        <a:bodyPr/>
        <a:lstStyle/>
        <a:p>
          <a:endParaRPr lang="en-MY"/>
        </a:p>
      </dgm:t>
    </dgm:pt>
    <dgm:pt modelId="{C8152CA0-9165-4B2C-9610-EBD66F2A877D}">
      <dgm:prSet phldrT="[Text]" custT="1"/>
      <dgm:spPr>
        <a:gradFill flip="none" rotWithShape="0">
          <a:gsLst>
            <a:gs pos="0">
              <a:schemeClr val="accent2">
                <a:lumMod val="20000"/>
                <a:lumOff val="80000"/>
                <a:shade val="30000"/>
                <a:satMod val="115000"/>
              </a:schemeClr>
            </a:gs>
            <a:gs pos="50000">
              <a:schemeClr val="accent2">
                <a:lumMod val="20000"/>
                <a:lumOff val="80000"/>
                <a:shade val="67500"/>
                <a:satMod val="115000"/>
              </a:schemeClr>
            </a:gs>
            <a:gs pos="100000">
              <a:schemeClr val="accent2">
                <a:lumMod val="20000"/>
                <a:lumOff val="80000"/>
                <a:shade val="100000"/>
                <a:satMod val="115000"/>
              </a:schemeClr>
            </a:gs>
          </a:gsLst>
          <a:path path="circle">
            <a:fillToRect t="100000" r="100000"/>
          </a:path>
          <a:tileRect l="-100000" b="-100000"/>
        </a:gradFill>
      </dgm:spPr>
      <dgm:t>
        <a:bodyPr anchor="t"/>
        <a:lstStyle/>
        <a:p>
          <a:r>
            <a:rPr lang="ms-MY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Globally-Influential Faculty</a:t>
          </a:r>
          <a:endParaRPr lang="en-MY" sz="28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926357B-684C-4B91-B4D8-5DAEF470ED8E}" type="parTrans" cxnId="{4524A0B6-76D3-4BC4-9C5C-5CEA78996000}">
      <dgm:prSet/>
      <dgm:spPr/>
      <dgm:t>
        <a:bodyPr/>
        <a:lstStyle/>
        <a:p>
          <a:endParaRPr lang="en-MY"/>
        </a:p>
      </dgm:t>
    </dgm:pt>
    <dgm:pt modelId="{A6409173-C99D-4112-BC35-1EB166A45948}" type="sibTrans" cxnId="{4524A0B6-76D3-4BC4-9C5C-5CEA78996000}">
      <dgm:prSet/>
      <dgm:spPr/>
      <dgm:t>
        <a:bodyPr/>
        <a:lstStyle/>
        <a:p>
          <a:endParaRPr lang="en-MY"/>
        </a:p>
      </dgm:t>
    </dgm:pt>
    <dgm:pt modelId="{70D417A7-F13A-422D-A240-EAE8DAC8ACFF}">
      <dgm:prSet phldrT="[Text]" custT="1"/>
      <dgm:spPr/>
      <dgm:t>
        <a:bodyPr/>
        <a:lstStyle/>
        <a:p>
          <a:r>
            <a:rPr lang="ms-MY" sz="1400" b="1" spc="0" dirty="0" smtClean="0">
              <a:latin typeface="Arial" panose="020B0604020202020204" pitchFamily="34" charset="0"/>
              <a:cs typeface="Arial" panose="020B0604020202020204" pitchFamily="34" charset="0"/>
            </a:rPr>
            <a:t>Academia with Strength and Dominance to Create a Positive Impact that Brings World Recognition in Teaching, Research, Knowledge Transfer and International Outlook.</a:t>
          </a:r>
          <a:endParaRPr lang="en-MY" sz="1400" b="1" spc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98551BA-0E00-496A-B9AF-48E75F442F48}" type="parTrans" cxnId="{0876A314-E975-401E-BF04-921F79DD6A9F}">
      <dgm:prSet/>
      <dgm:spPr/>
      <dgm:t>
        <a:bodyPr/>
        <a:lstStyle/>
        <a:p>
          <a:endParaRPr lang="en-MY"/>
        </a:p>
      </dgm:t>
    </dgm:pt>
    <dgm:pt modelId="{8DA5DC1B-E565-4692-8C67-DA3C9C778B2F}" type="sibTrans" cxnId="{0876A314-E975-401E-BF04-921F79DD6A9F}">
      <dgm:prSet/>
      <dgm:spPr/>
      <dgm:t>
        <a:bodyPr/>
        <a:lstStyle/>
        <a:p>
          <a:endParaRPr lang="en-MY"/>
        </a:p>
      </dgm:t>
    </dgm:pt>
    <dgm:pt modelId="{7E6E9910-16C8-41A3-96B2-F34802B9AB61}">
      <dgm:prSet phldrT="[Text]" custT="1"/>
      <dgm:spPr>
        <a:solidFill>
          <a:schemeClr val="accent1">
            <a:lumMod val="50000"/>
          </a:schemeClr>
        </a:solidFill>
      </dgm:spPr>
      <dgm:t>
        <a:bodyPr anchor="t"/>
        <a:lstStyle/>
        <a:p>
          <a:pPr algn="l"/>
          <a:endParaRPr lang="en-MY" sz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63A9273-286E-4EC1-8FEA-E19D15E05F0C}" type="parTrans" cxnId="{32FE3815-8F86-4EA1-B6C6-176AFED11A33}">
      <dgm:prSet/>
      <dgm:spPr/>
      <dgm:t>
        <a:bodyPr/>
        <a:lstStyle/>
        <a:p>
          <a:endParaRPr lang="en-MY"/>
        </a:p>
      </dgm:t>
    </dgm:pt>
    <dgm:pt modelId="{51A38FA5-202D-441D-80B2-1FEA4487D363}" type="sibTrans" cxnId="{32FE3815-8F86-4EA1-B6C6-176AFED11A33}">
      <dgm:prSet/>
      <dgm:spPr/>
      <dgm:t>
        <a:bodyPr/>
        <a:lstStyle/>
        <a:p>
          <a:endParaRPr lang="en-MY"/>
        </a:p>
      </dgm:t>
    </dgm:pt>
    <dgm:pt modelId="{D52C8C58-0440-4585-A0CE-1150058BF984}">
      <dgm:prSet phldrT="[Text]" custT="1"/>
      <dgm:spPr>
        <a:solidFill>
          <a:schemeClr val="accent1">
            <a:lumMod val="50000"/>
          </a:schemeClr>
        </a:solidFill>
      </dgm:spPr>
      <dgm:t>
        <a:bodyPr anchor="t"/>
        <a:lstStyle/>
        <a:p>
          <a:pPr algn="l"/>
          <a:endParaRPr lang="en-MY" sz="12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5233CD-6AB9-4498-8A5F-A685CEF972AE}" type="sibTrans" cxnId="{2D4A929D-9302-4303-AD02-4A0DB2E2BE70}">
      <dgm:prSet/>
      <dgm:spPr/>
      <dgm:t>
        <a:bodyPr/>
        <a:lstStyle/>
        <a:p>
          <a:endParaRPr lang="en-MY"/>
        </a:p>
      </dgm:t>
    </dgm:pt>
    <dgm:pt modelId="{628BD27D-1010-465B-B828-DA7E4C45AE24}" type="parTrans" cxnId="{2D4A929D-9302-4303-AD02-4A0DB2E2BE70}">
      <dgm:prSet/>
      <dgm:spPr/>
      <dgm:t>
        <a:bodyPr/>
        <a:lstStyle/>
        <a:p>
          <a:endParaRPr lang="en-MY"/>
        </a:p>
      </dgm:t>
    </dgm:pt>
    <dgm:pt modelId="{15F0775A-8780-4AF4-A407-9FD21F101E58}" type="pres">
      <dgm:prSet presAssocID="{859744A1-5DE4-43E8-ADAE-D44C729A67E9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92C19CEB-E9E4-402D-BBD8-258B3CBDE999}" type="pres">
      <dgm:prSet presAssocID="{C5359D07-BC91-463F-844E-62BB608C4E93}" presName="compNode" presStyleCnt="0"/>
      <dgm:spPr/>
    </dgm:pt>
    <dgm:pt modelId="{0CA4EB66-53A1-47FD-BFD5-1E453DA23E77}" type="pres">
      <dgm:prSet presAssocID="{C5359D07-BC91-463F-844E-62BB608C4E93}" presName="aNode" presStyleLbl="bgShp" presStyleIdx="0" presStyleCnt="3" custScaleX="1049308" custLinFactNeighborY="134"/>
      <dgm:spPr/>
      <dgm:t>
        <a:bodyPr/>
        <a:lstStyle/>
        <a:p>
          <a:endParaRPr lang="en-MY"/>
        </a:p>
      </dgm:t>
    </dgm:pt>
    <dgm:pt modelId="{09C59692-3395-4F13-B27C-A7CBAB8F7B30}" type="pres">
      <dgm:prSet presAssocID="{C5359D07-BC91-463F-844E-62BB608C4E93}" presName="textNode" presStyleLbl="bgShp" presStyleIdx="0" presStyleCnt="3"/>
      <dgm:spPr/>
      <dgm:t>
        <a:bodyPr/>
        <a:lstStyle/>
        <a:p>
          <a:endParaRPr lang="en-MY"/>
        </a:p>
      </dgm:t>
    </dgm:pt>
    <dgm:pt modelId="{D698E25C-DCCA-4E31-85CC-1AFAA5C60468}" type="pres">
      <dgm:prSet presAssocID="{C5359D07-BC91-463F-844E-62BB608C4E93}" presName="compChildNode" presStyleCnt="0"/>
      <dgm:spPr/>
    </dgm:pt>
    <dgm:pt modelId="{925CE4FB-2F94-4215-827E-D34EDEA77622}" type="pres">
      <dgm:prSet presAssocID="{C5359D07-BC91-463F-844E-62BB608C4E93}" presName="theInnerList" presStyleCnt="0"/>
      <dgm:spPr/>
    </dgm:pt>
    <dgm:pt modelId="{E16E4E7F-7E02-4DF6-BD75-E36BC76EA115}" type="pres">
      <dgm:prSet presAssocID="{4E287A4A-2223-495D-ABDC-944C30BF4DAA}" presName="childNode" presStyleLbl="node1" presStyleIdx="0" presStyleCnt="6" custScaleX="1364931" custScaleY="1022013" custLinFactY="-143951" custLinFactNeighborY="-200000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0BF8A063-8031-4059-88BC-971EB43F625A}" type="pres">
      <dgm:prSet presAssocID="{4E287A4A-2223-495D-ABDC-944C30BF4DAA}" presName="aSpace2" presStyleCnt="0"/>
      <dgm:spPr/>
    </dgm:pt>
    <dgm:pt modelId="{3FC64F44-56DF-4F3A-815F-1EEE36935BA3}" type="pres">
      <dgm:prSet presAssocID="{D52C8C58-0440-4585-A0CE-1150058BF984}" presName="childNode" presStyleLbl="node1" presStyleIdx="1" presStyleCnt="6" custScaleX="1435026" custScaleY="2000000" custLinFactY="165110" custLinFactNeighborX="-705" custLinFactNeighborY="200000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E9055942-92B3-4D1B-9052-48A5716DF5BD}" type="pres">
      <dgm:prSet presAssocID="{C5359D07-BC91-463F-844E-62BB608C4E93}" presName="aSpace" presStyleCnt="0"/>
      <dgm:spPr/>
    </dgm:pt>
    <dgm:pt modelId="{F97E0BF2-FF85-4064-AC14-10587CFDE090}" type="pres">
      <dgm:prSet presAssocID="{577F34FE-A7DD-4721-9AD4-B62BC33E1A8E}" presName="compNode" presStyleCnt="0"/>
      <dgm:spPr/>
    </dgm:pt>
    <dgm:pt modelId="{88999604-A726-46F4-8738-FBD565C4516F}" type="pres">
      <dgm:prSet presAssocID="{577F34FE-A7DD-4721-9AD4-B62BC33E1A8E}" presName="aNode" presStyleLbl="bgShp" presStyleIdx="1" presStyleCnt="3" custScaleX="1049308"/>
      <dgm:spPr/>
      <dgm:t>
        <a:bodyPr/>
        <a:lstStyle/>
        <a:p>
          <a:endParaRPr lang="en-MY"/>
        </a:p>
      </dgm:t>
    </dgm:pt>
    <dgm:pt modelId="{081AEB34-EAAB-4BC3-8750-98768EE215D9}" type="pres">
      <dgm:prSet presAssocID="{577F34FE-A7DD-4721-9AD4-B62BC33E1A8E}" presName="textNode" presStyleLbl="bgShp" presStyleIdx="1" presStyleCnt="3"/>
      <dgm:spPr/>
      <dgm:t>
        <a:bodyPr/>
        <a:lstStyle/>
        <a:p>
          <a:endParaRPr lang="en-MY"/>
        </a:p>
      </dgm:t>
    </dgm:pt>
    <dgm:pt modelId="{C0F524F8-B25B-4146-9BE6-D01B0B0143FC}" type="pres">
      <dgm:prSet presAssocID="{577F34FE-A7DD-4721-9AD4-B62BC33E1A8E}" presName="compChildNode" presStyleCnt="0"/>
      <dgm:spPr/>
    </dgm:pt>
    <dgm:pt modelId="{84203A99-AAFE-4F3C-88D5-F12E64BDD3FF}" type="pres">
      <dgm:prSet presAssocID="{577F34FE-A7DD-4721-9AD4-B62BC33E1A8E}" presName="theInnerList" presStyleCnt="0"/>
      <dgm:spPr/>
    </dgm:pt>
    <dgm:pt modelId="{ED22809F-5057-42FF-A7AA-D8EBE7625C44}" type="pres">
      <dgm:prSet presAssocID="{FF604273-C1DC-4E3D-849B-88980E9F847D}" presName="childNode" presStyleLbl="node1" presStyleIdx="2" presStyleCnt="6" custScaleX="1364931" custScaleY="1022013" custLinFactY="-143951" custLinFactNeighborY="-200000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9C749085-FB3E-4690-A037-5F674C5E30AE}" type="pres">
      <dgm:prSet presAssocID="{FF604273-C1DC-4E3D-849B-88980E9F847D}" presName="aSpace2" presStyleCnt="0"/>
      <dgm:spPr/>
    </dgm:pt>
    <dgm:pt modelId="{544459FD-6B49-4269-A8B6-A4CC3AE85646}" type="pres">
      <dgm:prSet presAssocID="{DD26208F-F1CD-4305-9547-264606428D10}" presName="childNode" presStyleLbl="node1" presStyleIdx="3" presStyleCnt="6" custScaleX="1435026" custScaleY="2000000" custLinFactY="165110" custLinFactNeighborX="-11455" custLinFactNeighborY="200000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A1F1F441-E138-4C46-AC65-04C76633A98C}" type="pres">
      <dgm:prSet presAssocID="{577F34FE-A7DD-4721-9AD4-B62BC33E1A8E}" presName="aSpace" presStyleCnt="0"/>
      <dgm:spPr/>
    </dgm:pt>
    <dgm:pt modelId="{C773761E-322E-4FC9-AF64-A63A7AD9EACA}" type="pres">
      <dgm:prSet presAssocID="{C8152CA0-9165-4B2C-9610-EBD66F2A877D}" presName="compNode" presStyleCnt="0"/>
      <dgm:spPr/>
    </dgm:pt>
    <dgm:pt modelId="{8F1D51C1-65B6-48CD-BA12-733C76BFA0C7}" type="pres">
      <dgm:prSet presAssocID="{C8152CA0-9165-4B2C-9610-EBD66F2A877D}" presName="aNode" presStyleLbl="bgShp" presStyleIdx="2" presStyleCnt="3" custScaleX="1049308"/>
      <dgm:spPr/>
      <dgm:t>
        <a:bodyPr/>
        <a:lstStyle/>
        <a:p>
          <a:endParaRPr lang="en-MY"/>
        </a:p>
      </dgm:t>
    </dgm:pt>
    <dgm:pt modelId="{BD448B80-C049-4C11-8FDE-00A661842FBB}" type="pres">
      <dgm:prSet presAssocID="{C8152CA0-9165-4B2C-9610-EBD66F2A877D}" presName="textNode" presStyleLbl="bgShp" presStyleIdx="2" presStyleCnt="3"/>
      <dgm:spPr/>
      <dgm:t>
        <a:bodyPr/>
        <a:lstStyle/>
        <a:p>
          <a:endParaRPr lang="en-MY"/>
        </a:p>
      </dgm:t>
    </dgm:pt>
    <dgm:pt modelId="{BB5C3130-32AD-42BB-BF5C-1C4E199DBDD4}" type="pres">
      <dgm:prSet presAssocID="{C8152CA0-9165-4B2C-9610-EBD66F2A877D}" presName="compChildNode" presStyleCnt="0"/>
      <dgm:spPr/>
    </dgm:pt>
    <dgm:pt modelId="{C700A181-C875-4810-AE98-AA16178512B7}" type="pres">
      <dgm:prSet presAssocID="{C8152CA0-9165-4B2C-9610-EBD66F2A877D}" presName="theInnerList" presStyleCnt="0"/>
      <dgm:spPr/>
    </dgm:pt>
    <dgm:pt modelId="{D6BD7A03-88B4-4EA1-87E9-8B5049905EFA}" type="pres">
      <dgm:prSet presAssocID="{70D417A7-F13A-422D-A240-EAE8DAC8ACFF}" presName="childNode" presStyleLbl="node1" presStyleIdx="4" presStyleCnt="6" custScaleX="1364931" custScaleY="1022013" custLinFactY="-143951" custLinFactNeighborY="-200000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E80DA24-420C-4622-BD76-E1EC816E3FE5}" type="pres">
      <dgm:prSet presAssocID="{70D417A7-F13A-422D-A240-EAE8DAC8ACFF}" presName="aSpace2" presStyleCnt="0"/>
      <dgm:spPr/>
    </dgm:pt>
    <dgm:pt modelId="{D797D048-92CE-41F2-9495-F48624280C2F}" type="pres">
      <dgm:prSet presAssocID="{7E6E9910-16C8-41A3-96B2-F34802B9AB61}" presName="childNode" presStyleLbl="node1" presStyleIdx="5" presStyleCnt="6" custScaleX="1435026" custScaleY="2000000" custLinFactY="165110" custLinFactNeighborX="-11455" custLinFactNeighborY="200000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772D5214-F7E5-427B-86DB-B7B37BF69CB8}" srcId="{577F34FE-A7DD-4721-9AD4-B62BC33E1A8E}" destId="{DD26208F-F1CD-4305-9547-264606428D10}" srcOrd="1" destOrd="0" parTransId="{463D3513-27A8-437B-BBCF-60C7652DD0A6}" sibTransId="{BA850585-7FA5-431B-86D6-E87FD8FD45FA}"/>
    <dgm:cxn modelId="{8DA46964-5BDF-4F80-B8D1-BABB6C6C1A2C}" type="presOf" srcId="{C8152CA0-9165-4B2C-9610-EBD66F2A877D}" destId="{8F1D51C1-65B6-48CD-BA12-733C76BFA0C7}" srcOrd="0" destOrd="0" presId="urn:microsoft.com/office/officeart/2005/8/layout/lProcess2"/>
    <dgm:cxn modelId="{E91C5509-0664-4E89-B459-7F22275E9666}" type="presOf" srcId="{4E287A4A-2223-495D-ABDC-944C30BF4DAA}" destId="{E16E4E7F-7E02-4DF6-BD75-E36BC76EA115}" srcOrd="0" destOrd="0" presId="urn:microsoft.com/office/officeart/2005/8/layout/lProcess2"/>
    <dgm:cxn modelId="{4B8D532E-BFED-48D7-90DE-0D7CDE0BD463}" srcId="{C5359D07-BC91-463F-844E-62BB608C4E93}" destId="{4E287A4A-2223-495D-ABDC-944C30BF4DAA}" srcOrd="0" destOrd="0" parTransId="{7D9D462C-2480-4B23-921F-DAA98F82F6B6}" sibTransId="{5606B731-45BA-4223-A5FC-EF4EC6C3522B}"/>
    <dgm:cxn modelId="{56D2E74F-3C41-4694-8B29-BBDB0B83071A}" type="presOf" srcId="{D52C8C58-0440-4585-A0CE-1150058BF984}" destId="{3FC64F44-56DF-4F3A-815F-1EEE36935BA3}" srcOrd="0" destOrd="0" presId="urn:microsoft.com/office/officeart/2005/8/layout/lProcess2"/>
    <dgm:cxn modelId="{2CBF94F8-A322-47C9-99A2-B2C6FF4B332B}" srcId="{577F34FE-A7DD-4721-9AD4-B62BC33E1A8E}" destId="{FF604273-C1DC-4E3D-849B-88980E9F847D}" srcOrd="0" destOrd="0" parTransId="{987ED16B-5B7A-4147-AF8F-5CC0B7EDAB45}" sibTransId="{8D76F0FC-85CF-45E6-8618-D32CB5A1ADF8}"/>
    <dgm:cxn modelId="{575E2728-9D14-4E34-9CAB-D2A6E70A4D26}" srcId="{859744A1-5DE4-43E8-ADAE-D44C729A67E9}" destId="{C5359D07-BC91-463F-844E-62BB608C4E93}" srcOrd="0" destOrd="0" parTransId="{76542901-F68A-4F69-9603-7DC49C4AB478}" sibTransId="{3D8BD8DC-89F1-43DD-BEE9-8D38C3F0C083}"/>
    <dgm:cxn modelId="{A928877B-D1EC-4430-9E20-A34B5FE72694}" type="presOf" srcId="{70D417A7-F13A-422D-A240-EAE8DAC8ACFF}" destId="{D6BD7A03-88B4-4EA1-87E9-8B5049905EFA}" srcOrd="0" destOrd="0" presId="urn:microsoft.com/office/officeart/2005/8/layout/lProcess2"/>
    <dgm:cxn modelId="{4524A0B6-76D3-4BC4-9C5C-5CEA78996000}" srcId="{859744A1-5DE4-43E8-ADAE-D44C729A67E9}" destId="{C8152CA0-9165-4B2C-9610-EBD66F2A877D}" srcOrd="2" destOrd="0" parTransId="{5926357B-684C-4B91-B4D8-5DAEF470ED8E}" sibTransId="{A6409173-C99D-4112-BC35-1EB166A45948}"/>
    <dgm:cxn modelId="{23A54BF2-12A5-4A71-BBA0-2A9195F78BBB}" srcId="{859744A1-5DE4-43E8-ADAE-D44C729A67E9}" destId="{577F34FE-A7DD-4721-9AD4-B62BC33E1A8E}" srcOrd="1" destOrd="0" parTransId="{6689C1B0-8D1C-4AE7-B27C-D8A0AC5D3AE9}" sibTransId="{48E0F0FF-56FC-49A2-BF7D-D97CAEF38A0F}"/>
    <dgm:cxn modelId="{297B4E22-86EA-4184-820B-B812C30487B0}" type="presOf" srcId="{DD26208F-F1CD-4305-9547-264606428D10}" destId="{544459FD-6B49-4269-A8B6-A4CC3AE85646}" srcOrd="0" destOrd="0" presId="urn:microsoft.com/office/officeart/2005/8/layout/lProcess2"/>
    <dgm:cxn modelId="{0794A18E-A311-418A-8D08-A06F4CE7BD4D}" type="presOf" srcId="{C5359D07-BC91-463F-844E-62BB608C4E93}" destId="{09C59692-3395-4F13-B27C-A7CBAB8F7B30}" srcOrd="1" destOrd="0" presId="urn:microsoft.com/office/officeart/2005/8/layout/lProcess2"/>
    <dgm:cxn modelId="{DADA6168-E5AC-445D-8FB8-9452A1EA7F67}" type="presOf" srcId="{C5359D07-BC91-463F-844E-62BB608C4E93}" destId="{0CA4EB66-53A1-47FD-BFD5-1E453DA23E77}" srcOrd="0" destOrd="0" presId="urn:microsoft.com/office/officeart/2005/8/layout/lProcess2"/>
    <dgm:cxn modelId="{2D4A929D-9302-4303-AD02-4A0DB2E2BE70}" srcId="{C5359D07-BC91-463F-844E-62BB608C4E93}" destId="{D52C8C58-0440-4585-A0CE-1150058BF984}" srcOrd="1" destOrd="0" parTransId="{628BD27D-1010-465B-B828-DA7E4C45AE24}" sibTransId="{385233CD-6AB9-4498-8A5F-A685CEF972AE}"/>
    <dgm:cxn modelId="{0876A314-E975-401E-BF04-921F79DD6A9F}" srcId="{C8152CA0-9165-4B2C-9610-EBD66F2A877D}" destId="{70D417A7-F13A-422D-A240-EAE8DAC8ACFF}" srcOrd="0" destOrd="0" parTransId="{E98551BA-0E00-496A-B9AF-48E75F442F48}" sibTransId="{8DA5DC1B-E565-4692-8C67-DA3C9C778B2F}"/>
    <dgm:cxn modelId="{F40418B8-6A8F-480D-8A12-7F22AEED16FE}" type="presOf" srcId="{FF604273-C1DC-4E3D-849B-88980E9F847D}" destId="{ED22809F-5057-42FF-A7AA-D8EBE7625C44}" srcOrd="0" destOrd="0" presId="urn:microsoft.com/office/officeart/2005/8/layout/lProcess2"/>
    <dgm:cxn modelId="{A2A75F7C-8F95-4AF8-908D-3CF7638DC7E8}" type="presOf" srcId="{C8152CA0-9165-4B2C-9610-EBD66F2A877D}" destId="{BD448B80-C049-4C11-8FDE-00A661842FBB}" srcOrd="1" destOrd="0" presId="urn:microsoft.com/office/officeart/2005/8/layout/lProcess2"/>
    <dgm:cxn modelId="{33F7F673-2550-4C84-9DC1-532C985422C8}" type="presOf" srcId="{577F34FE-A7DD-4721-9AD4-B62BC33E1A8E}" destId="{88999604-A726-46F4-8738-FBD565C4516F}" srcOrd="0" destOrd="0" presId="urn:microsoft.com/office/officeart/2005/8/layout/lProcess2"/>
    <dgm:cxn modelId="{4AA6C3E4-8C21-4961-9E4D-405A3E9B5388}" type="presOf" srcId="{7E6E9910-16C8-41A3-96B2-F34802B9AB61}" destId="{D797D048-92CE-41F2-9495-F48624280C2F}" srcOrd="0" destOrd="0" presId="urn:microsoft.com/office/officeart/2005/8/layout/lProcess2"/>
    <dgm:cxn modelId="{32FE3815-8F86-4EA1-B6C6-176AFED11A33}" srcId="{C8152CA0-9165-4B2C-9610-EBD66F2A877D}" destId="{7E6E9910-16C8-41A3-96B2-F34802B9AB61}" srcOrd="1" destOrd="0" parTransId="{263A9273-286E-4EC1-8FEA-E19D15E05F0C}" sibTransId="{51A38FA5-202D-441D-80B2-1FEA4487D363}"/>
    <dgm:cxn modelId="{22EC144B-D00F-4CCE-A212-699E7A53D630}" type="presOf" srcId="{859744A1-5DE4-43E8-ADAE-D44C729A67E9}" destId="{15F0775A-8780-4AF4-A407-9FD21F101E58}" srcOrd="0" destOrd="0" presId="urn:microsoft.com/office/officeart/2005/8/layout/lProcess2"/>
    <dgm:cxn modelId="{10260DEF-0288-4CD2-99DD-E893E81A943E}" type="presOf" srcId="{577F34FE-A7DD-4721-9AD4-B62BC33E1A8E}" destId="{081AEB34-EAAB-4BC3-8750-98768EE215D9}" srcOrd="1" destOrd="0" presId="urn:microsoft.com/office/officeart/2005/8/layout/lProcess2"/>
    <dgm:cxn modelId="{694B2DD4-AEC1-4D2D-87B1-BF3FF8046B00}" type="presParOf" srcId="{15F0775A-8780-4AF4-A407-9FD21F101E58}" destId="{92C19CEB-E9E4-402D-BBD8-258B3CBDE999}" srcOrd="0" destOrd="0" presId="urn:microsoft.com/office/officeart/2005/8/layout/lProcess2"/>
    <dgm:cxn modelId="{DC0E2152-4356-41F1-9C7A-9E6969F27D7C}" type="presParOf" srcId="{92C19CEB-E9E4-402D-BBD8-258B3CBDE999}" destId="{0CA4EB66-53A1-47FD-BFD5-1E453DA23E77}" srcOrd="0" destOrd="0" presId="urn:microsoft.com/office/officeart/2005/8/layout/lProcess2"/>
    <dgm:cxn modelId="{269B4182-ECA3-4E19-BE41-15A7D6C0D22C}" type="presParOf" srcId="{92C19CEB-E9E4-402D-BBD8-258B3CBDE999}" destId="{09C59692-3395-4F13-B27C-A7CBAB8F7B30}" srcOrd="1" destOrd="0" presId="urn:microsoft.com/office/officeart/2005/8/layout/lProcess2"/>
    <dgm:cxn modelId="{2A1868B9-48D8-4E4E-855C-B5AFC20DBAFB}" type="presParOf" srcId="{92C19CEB-E9E4-402D-BBD8-258B3CBDE999}" destId="{D698E25C-DCCA-4E31-85CC-1AFAA5C60468}" srcOrd="2" destOrd="0" presId="urn:microsoft.com/office/officeart/2005/8/layout/lProcess2"/>
    <dgm:cxn modelId="{D8FB9DC8-11F4-4E43-B332-727413E1B623}" type="presParOf" srcId="{D698E25C-DCCA-4E31-85CC-1AFAA5C60468}" destId="{925CE4FB-2F94-4215-827E-D34EDEA77622}" srcOrd="0" destOrd="0" presId="urn:microsoft.com/office/officeart/2005/8/layout/lProcess2"/>
    <dgm:cxn modelId="{ECEB431F-E2C0-43CA-94E0-84FB0D14BF9A}" type="presParOf" srcId="{925CE4FB-2F94-4215-827E-D34EDEA77622}" destId="{E16E4E7F-7E02-4DF6-BD75-E36BC76EA115}" srcOrd="0" destOrd="0" presId="urn:microsoft.com/office/officeart/2005/8/layout/lProcess2"/>
    <dgm:cxn modelId="{99A3E3D1-7C8E-48A2-A52D-4DAF26EDCED8}" type="presParOf" srcId="{925CE4FB-2F94-4215-827E-D34EDEA77622}" destId="{0BF8A063-8031-4059-88BC-971EB43F625A}" srcOrd="1" destOrd="0" presId="urn:microsoft.com/office/officeart/2005/8/layout/lProcess2"/>
    <dgm:cxn modelId="{5FB6BA42-4C19-439B-8B60-BEA197B8ACBB}" type="presParOf" srcId="{925CE4FB-2F94-4215-827E-D34EDEA77622}" destId="{3FC64F44-56DF-4F3A-815F-1EEE36935BA3}" srcOrd="2" destOrd="0" presId="urn:microsoft.com/office/officeart/2005/8/layout/lProcess2"/>
    <dgm:cxn modelId="{F12ADAEE-9EC4-42BB-81BF-24071EF319B8}" type="presParOf" srcId="{15F0775A-8780-4AF4-A407-9FD21F101E58}" destId="{E9055942-92B3-4D1B-9052-48A5716DF5BD}" srcOrd="1" destOrd="0" presId="urn:microsoft.com/office/officeart/2005/8/layout/lProcess2"/>
    <dgm:cxn modelId="{260FD69D-4AA8-4606-B33B-D6DDF4EBD388}" type="presParOf" srcId="{15F0775A-8780-4AF4-A407-9FD21F101E58}" destId="{F97E0BF2-FF85-4064-AC14-10587CFDE090}" srcOrd="2" destOrd="0" presId="urn:microsoft.com/office/officeart/2005/8/layout/lProcess2"/>
    <dgm:cxn modelId="{FCFECC99-0F94-4379-85A6-8396DDFBB3A7}" type="presParOf" srcId="{F97E0BF2-FF85-4064-AC14-10587CFDE090}" destId="{88999604-A726-46F4-8738-FBD565C4516F}" srcOrd="0" destOrd="0" presId="urn:microsoft.com/office/officeart/2005/8/layout/lProcess2"/>
    <dgm:cxn modelId="{918C0C5D-5A09-496F-8FD1-4CBA54BD85AB}" type="presParOf" srcId="{F97E0BF2-FF85-4064-AC14-10587CFDE090}" destId="{081AEB34-EAAB-4BC3-8750-98768EE215D9}" srcOrd="1" destOrd="0" presId="urn:microsoft.com/office/officeart/2005/8/layout/lProcess2"/>
    <dgm:cxn modelId="{A9ECC701-A2F9-4906-84B1-97DC3A82C7E5}" type="presParOf" srcId="{F97E0BF2-FF85-4064-AC14-10587CFDE090}" destId="{C0F524F8-B25B-4146-9BE6-D01B0B0143FC}" srcOrd="2" destOrd="0" presId="urn:microsoft.com/office/officeart/2005/8/layout/lProcess2"/>
    <dgm:cxn modelId="{F22BB87D-9686-434C-9035-452FAAC3178C}" type="presParOf" srcId="{C0F524F8-B25B-4146-9BE6-D01B0B0143FC}" destId="{84203A99-AAFE-4F3C-88D5-F12E64BDD3FF}" srcOrd="0" destOrd="0" presId="urn:microsoft.com/office/officeart/2005/8/layout/lProcess2"/>
    <dgm:cxn modelId="{271514A8-5F4C-42D3-A52D-D8B1E72BBD1B}" type="presParOf" srcId="{84203A99-AAFE-4F3C-88D5-F12E64BDD3FF}" destId="{ED22809F-5057-42FF-A7AA-D8EBE7625C44}" srcOrd="0" destOrd="0" presId="urn:microsoft.com/office/officeart/2005/8/layout/lProcess2"/>
    <dgm:cxn modelId="{F728ECDE-AE95-4E16-815F-5B41917ABDDE}" type="presParOf" srcId="{84203A99-AAFE-4F3C-88D5-F12E64BDD3FF}" destId="{9C749085-FB3E-4690-A037-5F674C5E30AE}" srcOrd="1" destOrd="0" presId="urn:microsoft.com/office/officeart/2005/8/layout/lProcess2"/>
    <dgm:cxn modelId="{F16EFC7E-A485-4985-B0B9-D2D42527BCF6}" type="presParOf" srcId="{84203A99-AAFE-4F3C-88D5-F12E64BDD3FF}" destId="{544459FD-6B49-4269-A8B6-A4CC3AE85646}" srcOrd="2" destOrd="0" presId="urn:microsoft.com/office/officeart/2005/8/layout/lProcess2"/>
    <dgm:cxn modelId="{6DAEA53C-E021-41C2-B0B9-6C7FA911F182}" type="presParOf" srcId="{15F0775A-8780-4AF4-A407-9FD21F101E58}" destId="{A1F1F441-E138-4C46-AC65-04C76633A98C}" srcOrd="3" destOrd="0" presId="urn:microsoft.com/office/officeart/2005/8/layout/lProcess2"/>
    <dgm:cxn modelId="{15379AAC-0EAF-4855-8D4E-A6401A205315}" type="presParOf" srcId="{15F0775A-8780-4AF4-A407-9FD21F101E58}" destId="{C773761E-322E-4FC9-AF64-A63A7AD9EACA}" srcOrd="4" destOrd="0" presId="urn:microsoft.com/office/officeart/2005/8/layout/lProcess2"/>
    <dgm:cxn modelId="{3F5A44A3-CD2A-42DF-A6CB-E5EBF3C4B14E}" type="presParOf" srcId="{C773761E-322E-4FC9-AF64-A63A7AD9EACA}" destId="{8F1D51C1-65B6-48CD-BA12-733C76BFA0C7}" srcOrd="0" destOrd="0" presId="urn:microsoft.com/office/officeart/2005/8/layout/lProcess2"/>
    <dgm:cxn modelId="{A3BA6D5C-24B9-4210-83D5-EA75C91B3457}" type="presParOf" srcId="{C773761E-322E-4FC9-AF64-A63A7AD9EACA}" destId="{BD448B80-C049-4C11-8FDE-00A661842FBB}" srcOrd="1" destOrd="0" presId="urn:microsoft.com/office/officeart/2005/8/layout/lProcess2"/>
    <dgm:cxn modelId="{7956DE8B-93CD-405B-B97A-86EC2E6C6AC2}" type="presParOf" srcId="{C773761E-322E-4FC9-AF64-A63A7AD9EACA}" destId="{BB5C3130-32AD-42BB-BF5C-1C4E199DBDD4}" srcOrd="2" destOrd="0" presId="urn:microsoft.com/office/officeart/2005/8/layout/lProcess2"/>
    <dgm:cxn modelId="{45F5A431-1692-4CBF-861E-2ADC610C75E2}" type="presParOf" srcId="{BB5C3130-32AD-42BB-BF5C-1C4E199DBDD4}" destId="{C700A181-C875-4810-AE98-AA16178512B7}" srcOrd="0" destOrd="0" presId="urn:microsoft.com/office/officeart/2005/8/layout/lProcess2"/>
    <dgm:cxn modelId="{7CC18B2D-D895-4E4B-BC2C-3A409A4FB04C}" type="presParOf" srcId="{C700A181-C875-4810-AE98-AA16178512B7}" destId="{D6BD7A03-88B4-4EA1-87E9-8B5049905EFA}" srcOrd="0" destOrd="0" presId="urn:microsoft.com/office/officeart/2005/8/layout/lProcess2"/>
    <dgm:cxn modelId="{ED0933E3-A9B3-4E0E-A223-B97AB1E11CD8}" type="presParOf" srcId="{C700A181-C875-4810-AE98-AA16178512B7}" destId="{6E80DA24-420C-4622-BD76-E1EC816E3FE5}" srcOrd="1" destOrd="0" presId="urn:microsoft.com/office/officeart/2005/8/layout/lProcess2"/>
    <dgm:cxn modelId="{6BF87882-4093-4F96-B331-17AE9314A37F}" type="presParOf" srcId="{C700A181-C875-4810-AE98-AA16178512B7}" destId="{D797D048-92CE-41F2-9495-F48624280C2F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F063FC-19D0-4C84-A76F-6E93EDF9C0E9}">
      <dsp:nvSpPr>
        <dsp:cNvPr id="0" name=""/>
        <dsp:cNvSpPr/>
      </dsp:nvSpPr>
      <dsp:spPr>
        <a:xfrm>
          <a:off x="-5710449" y="-889811"/>
          <a:ext cx="6921548" cy="6921548"/>
        </a:xfrm>
        <a:prstGeom prst="blockArc">
          <a:avLst>
            <a:gd name="adj1" fmla="val 18900000"/>
            <a:gd name="adj2" fmla="val 2700000"/>
            <a:gd name="adj3" fmla="val 312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9CE353-8E7F-451A-9770-6FEEE91FAFEC}">
      <dsp:nvSpPr>
        <dsp:cNvPr id="0" name=""/>
        <dsp:cNvSpPr/>
      </dsp:nvSpPr>
      <dsp:spPr>
        <a:xfrm>
          <a:off x="1003559" y="734575"/>
          <a:ext cx="7243454" cy="14689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65975" tIns="68580" rIns="68580" bIns="68580" numCol="1" spcCol="1270" anchor="ctr" anchorCtr="0">
          <a:noAutofit/>
        </a:bodyPr>
        <a:lstStyle/>
        <a:p>
          <a:pPr lvl="0" algn="just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700" kern="1200" dirty="0" smtClean="0"/>
            <a:t>A </a:t>
          </a:r>
          <a:r>
            <a:rPr lang="en-MY" sz="2700" b="1" kern="1200" dirty="0" smtClean="0">
              <a:solidFill>
                <a:srgbClr val="FF0000"/>
              </a:solidFill>
            </a:rPr>
            <a:t>globally-influential faculty</a:t>
          </a:r>
          <a:r>
            <a:rPr lang="en-MY" sz="2700" kern="1200" dirty="0" smtClean="0"/>
            <a:t>, </a:t>
          </a:r>
          <a:r>
            <a:rPr lang="en-MY" sz="2700" b="1" kern="1200" dirty="0" smtClean="0">
              <a:solidFill>
                <a:srgbClr val="0000FF"/>
              </a:solidFill>
            </a:rPr>
            <a:t>enriching lives </a:t>
          </a:r>
          <a:r>
            <a:rPr lang="en-MY" sz="2700" kern="1200" dirty="0" smtClean="0"/>
            <a:t>&amp; </a:t>
          </a:r>
          <a:r>
            <a:rPr lang="en-MY" sz="2700" b="1" kern="1200" dirty="0" smtClean="0">
              <a:solidFill>
                <a:srgbClr val="FF0066"/>
              </a:solidFill>
            </a:rPr>
            <a:t>shaping the future</a:t>
          </a:r>
          <a:r>
            <a:rPr lang="en-MY" sz="2700" b="1" kern="1200" dirty="0" smtClean="0"/>
            <a:t> </a:t>
          </a:r>
          <a:r>
            <a:rPr lang="en-MY" sz="2700" kern="1200" dirty="0" smtClean="0"/>
            <a:t>through computing technology.</a:t>
          </a:r>
          <a:endParaRPr lang="en-MY" sz="2700" kern="1200" dirty="0"/>
        </a:p>
      </dsp:txBody>
      <dsp:txXfrm>
        <a:off x="1003559" y="734575"/>
        <a:ext cx="7243454" cy="1468945"/>
      </dsp:txXfrm>
    </dsp:sp>
    <dsp:sp modelId="{7C61134F-37AA-4016-8CC3-0277432CC131}">
      <dsp:nvSpPr>
        <dsp:cNvPr id="0" name=""/>
        <dsp:cNvSpPr/>
      </dsp:nvSpPr>
      <dsp:spPr>
        <a:xfrm>
          <a:off x="-31221" y="466116"/>
          <a:ext cx="2069560" cy="2005863"/>
        </a:xfrm>
        <a:prstGeom prst="ellipse">
          <a:avLst/>
        </a:prstGeom>
        <a:solidFill>
          <a:schemeClr val="bg2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53737F-1257-44BF-B98C-2C726AB6BAB1}">
      <dsp:nvSpPr>
        <dsp:cNvPr id="0" name=""/>
        <dsp:cNvSpPr/>
      </dsp:nvSpPr>
      <dsp:spPr>
        <a:xfrm>
          <a:off x="1003559" y="2938405"/>
          <a:ext cx="7243454" cy="14689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65975" tIns="68580" rIns="68580" bIns="68580" numCol="1" spcCol="1270" anchor="ctr" anchorCtr="0">
          <a:noAutofit/>
        </a:bodyPr>
        <a:lstStyle/>
        <a:p>
          <a:pPr lvl="0" algn="just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700" kern="1200" dirty="0" smtClean="0"/>
            <a:t>To enrich lives and shape the future for the nation and humanity through education, research and </a:t>
          </a:r>
          <a:r>
            <a:rPr lang="en-MY" sz="2700" kern="1200" dirty="0" err="1" smtClean="0"/>
            <a:t>technopreneurship</a:t>
          </a:r>
          <a:r>
            <a:rPr lang="en-MY" sz="2700" kern="1200" dirty="0" smtClean="0"/>
            <a:t>.</a:t>
          </a:r>
          <a:endParaRPr lang="en-MY" sz="2700" kern="1200" dirty="0"/>
        </a:p>
      </dsp:txBody>
      <dsp:txXfrm>
        <a:off x="1003559" y="2938405"/>
        <a:ext cx="7243454" cy="1468945"/>
      </dsp:txXfrm>
    </dsp:sp>
    <dsp:sp modelId="{4284CA58-5E2C-4FFA-B218-F54F7BF5E160}">
      <dsp:nvSpPr>
        <dsp:cNvPr id="0" name=""/>
        <dsp:cNvSpPr/>
      </dsp:nvSpPr>
      <dsp:spPr>
        <a:xfrm>
          <a:off x="-31221" y="2669946"/>
          <a:ext cx="2069560" cy="2005863"/>
        </a:xfrm>
        <a:prstGeom prst="ellipse">
          <a:avLst/>
        </a:prstGeom>
        <a:solidFill>
          <a:schemeClr val="bg2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675892-BD12-4828-A908-E5FF960A3A41}">
      <dsp:nvSpPr>
        <dsp:cNvPr id="0" name=""/>
        <dsp:cNvSpPr/>
      </dsp:nvSpPr>
      <dsp:spPr>
        <a:xfrm>
          <a:off x="2609447" y="2625759"/>
          <a:ext cx="3010704" cy="26142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2800" b="1" kern="1200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50354" y="3008603"/>
        <a:ext cx="2128890" cy="1848535"/>
      </dsp:txXfrm>
    </dsp:sp>
    <dsp:sp modelId="{CC75B3AD-1671-477E-AD04-FED768429866}">
      <dsp:nvSpPr>
        <dsp:cNvPr id="0" name=""/>
        <dsp:cNvSpPr/>
      </dsp:nvSpPr>
      <dsp:spPr>
        <a:xfrm rot="16200000">
          <a:off x="3970297" y="2010168"/>
          <a:ext cx="289004" cy="7022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17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13648" y="2193969"/>
        <a:ext cx="202303" cy="421348"/>
      </dsp:txXfrm>
    </dsp:sp>
    <dsp:sp modelId="{4FC29967-6C4C-4949-B54A-4127C34404B7}">
      <dsp:nvSpPr>
        <dsp:cNvPr id="0" name=""/>
        <dsp:cNvSpPr/>
      </dsp:nvSpPr>
      <dsp:spPr>
        <a:xfrm>
          <a:off x="3045203" y="-7379"/>
          <a:ext cx="2139193" cy="208784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Arial" panose="020B0604020202020204" pitchFamily="34" charset="0"/>
              <a:cs typeface="Arial" panose="020B0604020202020204" pitchFamily="34" charset="0"/>
            </a:rPr>
            <a:t>Building the Nation and Training the Leaders of Tomorrow</a:t>
          </a:r>
          <a:endParaRPr lang="en-MY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58481" y="298379"/>
        <a:ext cx="1512637" cy="1476330"/>
      </dsp:txXfrm>
    </dsp:sp>
    <dsp:sp modelId="{C9A3B056-8777-4E4D-A61F-3CCF31DA1DE6}">
      <dsp:nvSpPr>
        <dsp:cNvPr id="0" name=""/>
        <dsp:cNvSpPr/>
      </dsp:nvSpPr>
      <dsp:spPr>
        <a:xfrm rot="1800000">
          <a:off x="5428159" y="4399050"/>
          <a:ext cx="204505" cy="7022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17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32269" y="4524162"/>
        <a:ext cx="143154" cy="421348"/>
      </dsp:txXfrm>
    </dsp:sp>
    <dsp:sp modelId="{D00AB009-23DC-4BE0-8039-56813BA56B7E}">
      <dsp:nvSpPr>
        <dsp:cNvPr id="0" name=""/>
        <dsp:cNvSpPr/>
      </dsp:nvSpPr>
      <dsp:spPr>
        <a:xfrm>
          <a:off x="5553495" y="4337110"/>
          <a:ext cx="2139193" cy="208784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Arial" panose="020B0604020202020204" pitchFamily="34" charset="0"/>
              <a:cs typeface="Arial" panose="020B0604020202020204" pitchFamily="34" charset="0"/>
            </a:rPr>
            <a:t>Academia with Strength and Dominance to Create a Positive Impact</a:t>
          </a:r>
          <a:endParaRPr lang="en-MY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866773" y="4642868"/>
        <a:ext cx="1512637" cy="1476330"/>
      </dsp:txXfrm>
    </dsp:sp>
    <dsp:sp modelId="{A11AAFBD-A139-4A58-A8FE-BB2005632953}">
      <dsp:nvSpPr>
        <dsp:cNvPr id="0" name=""/>
        <dsp:cNvSpPr/>
      </dsp:nvSpPr>
      <dsp:spPr>
        <a:xfrm rot="9000000">
          <a:off x="2596935" y="4399050"/>
          <a:ext cx="204505" cy="7022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17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2654176" y="4524162"/>
        <a:ext cx="143154" cy="421348"/>
      </dsp:txXfrm>
    </dsp:sp>
    <dsp:sp modelId="{955700E9-70B3-400E-8EFA-2786794C4AF6}">
      <dsp:nvSpPr>
        <dsp:cNvPr id="0" name=""/>
        <dsp:cNvSpPr/>
      </dsp:nvSpPr>
      <dsp:spPr>
        <a:xfrm>
          <a:off x="536910" y="4337110"/>
          <a:ext cx="2139193" cy="208784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Arial" panose="020B0604020202020204" pitchFamily="34" charset="0"/>
              <a:cs typeface="Arial" panose="020B0604020202020204" pitchFamily="34" charset="0"/>
            </a:rPr>
            <a:t>Enhancing Communities through Intellect and Technology</a:t>
          </a:r>
          <a:endParaRPr lang="en-MY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50188" y="4642868"/>
        <a:ext cx="1512637" cy="14763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A4EB66-53A1-47FD-BFD5-1E453DA23E77}">
      <dsp:nvSpPr>
        <dsp:cNvPr id="0" name=""/>
        <dsp:cNvSpPr/>
      </dsp:nvSpPr>
      <dsp:spPr>
        <a:xfrm>
          <a:off x="131774" y="0"/>
          <a:ext cx="2769858" cy="6381750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2">
                <a:lumMod val="20000"/>
                <a:lumOff val="80000"/>
                <a:shade val="30000"/>
                <a:satMod val="115000"/>
              </a:schemeClr>
            </a:gs>
            <a:gs pos="50000">
              <a:schemeClr val="accent2">
                <a:lumMod val="20000"/>
                <a:lumOff val="80000"/>
                <a:shade val="67500"/>
                <a:satMod val="115000"/>
              </a:schemeClr>
            </a:gs>
            <a:gs pos="100000">
              <a:schemeClr val="accent2">
                <a:lumMod val="20000"/>
                <a:lumOff val="80000"/>
                <a:shade val="100000"/>
                <a:satMod val="115000"/>
              </a:schemeClr>
            </a:gs>
          </a:gsLst>
          <a:path path="circle">
            <a:fillToRect t="100000" r="100000"/>
          </a:path>
          <a:tileRect l="-100000" b="-100000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Shaping The Future</a:t>
          </a:r>
          <a:endParaRPr lang="en-MY" sz="2800" b="1" kern="1200" dirty="0">
            <a:solidFill>
              <a:srgbClr val="FF0066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1774" y="0"/>
        <a:ext cx="2769858" cy="1914525"/>
      </dsp:txXfrm>
    </dsp:sp>
    <dsp:sp modelId="{E16E4E7F-7E02-4DF6-BD75-E36BC76EA115}">
      <dsp:nvSpPr>
        <dsp:cNvPr id="0" name=""/>
        <dsp:cNvSpPr/>
      </dsp:nvSpPr>
      <dsp:spPr>
        <a:xfrm>
          <a:off x="75500" y="1677665"/>
          <a:ext cx="2882406" cy="13946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ms-MY" sz="1400" b="1" kern="1200" spc="0" dirty="0" smtClean="0">
              <a:latin typeface="Arial" panose="020B0604020202020204" pitchFamily="34" charset="0"/>
              <a:cs typeface="Arial" panose="020B0604020202020204" pitchFamily="34" charset="0"/>
            </a:rPr>
            <a:t>Building the Nation and Training the Leaders of Tomorrow</a:t>
          </a:r>
          <a:endParaRPr lang="en-MY" sz="1400" b="1" kern="1200" spc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6349" y="1718514"/>
        <a:ext cx="2800708" cy="1312994"/>
      </dsp:txXfrm>
    </dsp:sp>
    <dsp:sp modelId="{3FC64F44-56DF-4F3A-815F-1EEE36935BA3}">
      <dsp:nvSpPr>
        <dsp:cNvPr id="0" name=""/>
        <dsp:cNvSpPr/>
      </dsp:nvSpPr>
      <dsp:spPr>
        <a:xfrm>
          <a:off x="0" y="3599092"/>
          <a:ext cx="3030430" cy="2729304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1200" kern="12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9939" y="3679031"/>
        <a:ext cx="2870552" cy="2569426"/>
      </dsp:txXfrm>
    </dsp:sp>
    <dsp:sp modelId="{88999604-A726-46F4-8738-FBD565C4516F}">
      <dsp:nvSpPr>
        <dsp:cNvPr id="0" name=""/>
        <dsp:cNvSpPr/>
      </dsp:nvSpPr>
      <dsp:spPr>
        <a:xfrm>
          <a:off x="3182002" y="0"/>
          <a:ext cx="2769858" cy="6381750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2">
                <a:lumMod val="20000"/>
                <a:lumOff val="80000"/>
                <a:shade val="30000"/>
                <a:satMod val="115000"/>
              </a:schemeClr>
            </a:gs>
            <a:gs pos="50000">
              <a:schemeClr val="accent2">
                <a:lumMod val="20000"/>
                <a:lumOff val="80000"/>
                <a:shade val="67500"/>
                <a:satMod val="115000"/>
              </a:schemeClr>
            </a:gs>
            <a:gs pos="100000">
              <a:schemeClr val="accent2">
                <a:lumMod val="20000"/>
                <a:lumOff val="80000"/>
                <a:shade val="100000"/>
                <a:satMod val="115000"/>
              </a:schemeClr>
            </a:gs>
          </a:gsLst>
          <a:path path="circle">
            <a:fillToRect t="100000" r="100000"/>
          </a:path>
          <a:tileRect l="-100000" b="-100000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ms-MY" sz="2800" b="1" kern="1200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Enriching Lives</a:t>
          </a:r>
          <a:endParaRPr lang="en-MY" sz="2800" kern="1200" dirty="0">
            <a:solidFill>
              <a:srgbClr val="0000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82002" y="0"/>
        <a:ext cx="2769858" cy="1914525"/>
      </dsp:txXfrm>
    </dsp:sp>
    <dsp:sp modelId="{ED22809F-5057-42FF-A7AA-D8EBE7625C44}">
      <dsp:nvSpPr>
        <dsp:cNvPr id="0" name=""/>
        <dsp:cNvSpPr/>
      </dsp:nvSpPr>
      <dsp:spPr>
        <a:xfrm>
          <a:off x="3125728" y="1677665"/>
          <a:ext cx="2882406" cy="13946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ms-MY" sz="1400" b="1" kern="1200" spc="0" dirty="0" smtClean="0">
              <a:latin typeface="Arial" panose="020B0604020202020204" pitchFamily="34" charset="0"/>
              <a:cs typeface="Arial" panose="020B0604020202020204" pitchFamily="34" charset="0"/>
            </a:rPr>
            <a:t>Enhancing Communities through Intellect and Technology for a More Fulfilling and Meaningful Life</a:t>
          </a:r>
          <a:endParaRPr lang="en-MY" sz="1400" b="1" kern="1200" spc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66577" y="1718514"/>
        <a:ext cx="2800708" cy="1312994"/>
      </dsp:txXfrm>
    </dsp:sp>
    <dsp:sp modelId="{544459FD-6B49-4269-A8B6-A4CC3AE85646}">
      <dsp:nvSpPr>
        <dsp:cNvPr id="0" name=""/>
        <dsp:cNvSpPr/>
      </dsp:nvSpPr>
      <dsp:spPr>
        <a:xfrm>
          <a:off x="3027526" y="3599092"/>
          <a:ext cx="3030430" cy="2729304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12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07465" y="3679031"/>
        <a:ext cx="2870552" cy="2569426"/>
      </dsp:txXfrm>
    </dsp:sp>
    <dsp:sp modelId="{8F1D51C1-65B6-48CD-BA12-733C76BFA0C7}">
      <dsp:nvSpPr>
        <dsp:cNvPr id="0" name=""/>
        <dsp:cNvSpPr/>
      </dsp:nvSpPr>
      <dsp:spPr>
        <a:xfrm>
          <a:off x="6232231" y="0"/>
          <a:ext cx="2769858" cy="6381750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2">
                <a:lumMod val="20000"/>
                <a:lumOff val="80000"/>
                <a:shade val="30000"/>
                <a:satMod val="115000"/>
              </a:schemeClr>
            </a:gs>
            <a:gs pos="50000">
              <a:schemeClr val="accent2">
                <a:lumMod val="20000"/>
                <a:lumOff val="80000"/>
                <a:shade val="67500"/>
                <a:satMod val="115000"/>
              </a:schemeClr>
            </a:gs>
            <a:gs pos="100000">
              <a:schemeClr val="accent2">
                <a:lumMod val="20000"/>
                <a:lumOff val="80000"/>
                <a:shade val="100000"/>
                <a:satMod val="115000"/>
              </a:schemeClr>
            </a:gs>
          </a:gsLst>
          <a:path path="circle">
            <a:fillToRect t="100000" r="100000"/>
          </a:path>
          <a:tileRect l="-100000" b="-100000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ms-MY" sz="28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Globally-Influential Faculty</a:t>
          </a:r>
          <a:endParaRPr lang="en-MY" sz="2800" kern="12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32231" y="0"/>
        <a:ext cx="2769858" cy="1914525"/>
      </dsp:txXfrm>
    </dsp:sp>
    <dsp:sp modelId="{D6BD7A03-88B4-4EA1-87E9-8B5049905EFA}">
      <dsp:nvSpPr>
        <dsp:cNvPr id="0" name=""/>
        <dsp:cNvSpPr/>
      </dsp:nvSpPr>
      <dsp:spPr>
        <a:xfrm>
          <a:off x="6175956" y="1677665"/>
          <a:ext cx="2882406" cy="13946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ms-MY" sz="1400" b="1" kern="1200" spc="0" dirty="0" smtClean="0">
              <a:latin typeface="Arial" panose="020B0604020202020204" pitchFamily="34" charset="0"/>
              <a:cs typeface="Arial" panose="020B0604020202020204" pitchFamily="34" charset="0"/>
            </a:rPr>
            <a:t>Academia with Strength and Dominance to Create a Positive Impact that Brings World Recognition in Teaching, Research, Knowledge Transfer and International Outlook.</a:t>
          </a:r>
          <a:endParaRPr lang="en-MY" sz="1400" b="1" kern="1200" spc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16805" y="1718514"/>
        <a:ext cx="2800708" cy="1312994"/>
      </dsp:txXfrm>
    </dsp:sp>
    <dsp:sp modelId="{D797D048-92CE-41F2-9495-F48624280C2F}">
      <dsp:nvSpPr>
        <dsp:cNvPr id="0" name=""/>
        <dsp:cNvSpPr/>
      </dsp:nvSpPr>
      <dsp:spPr>
        <a:xfrm>
          <a:off x="6077754" y="3599092"/>
          <a:ext cx="3030430" cy="2729304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12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57693" y="3679031"/>
        <a:ext cx="2870552" cy="25694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7053" cy="467363"/>
          </a:xfrm>
          <a:prstGeom prst="rect">
            <a:avLst/>
          </a:prstGeom>
        </p:spPr>
        <p:txBody>
          <a:bodyPr vert="horz" lIns="91751" tIns="45875" rIns="91751" bIns="45875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4614" y="0"/>
            <a:ext cx="3057053" cy="467363"/>
          </a:xfrm>
          <a:prstGeom prst="rect">
            <a:avLst/>
          </a:prstGeom>
        </p:spPr>
        <p:txBody>
          <a:bodyPr vert="horz" lIns="91751" tIns="45875" rIns="91751" bIns="45875" rtlCol="0"/>
          <a:lstStyle>
            <a:lvl1pPr algn="r">
              <a:defRPr sz="1200"/>
            </a:lvl1pPr>
          </a:lstStyle>
          <a:p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1738"/>
            <a:ext cx="3057053" cy="467363"/>
          </a:xfrm>
          <a:prstGeom prst="rect">
            <a:avLst/>
          </a:prstGeom>
        </p:spPr>
        <p:txBody>
          <a:bodyPr vert="horz" lIns="91751" tIns="45875" rIns="91751" bIns="45875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4614" y="8841738"/>
            <a:ext cx="3057053" cy="467363"/>
          </a:xfrm>
          <a:prstGeom prst="rect">
            <a:avLst/>
          </a:prstGeom>
        </p:spPr>
        <p:txBody>
          <a:bodyPr vert="horz" lIns="91751" tIns="45875" rIns="91751" bIns="45875" rtlCol="0" anchor="b"/>
          <a:lstStyle>
            <a:lvl1pPr algn="r">
              <a:defRPr sz="1200"/>
            </a:lvl1pPr>
          </a:lstStyle>
          <a:p>
            <a:fld id="{0C7E88FA-401C-40C6-AFE7-F201CF4B8D6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18415169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7053" cy="467363"/>
          </a:xfrm>
          <a:prstGeom prst="rect">
            <a:avLst/>
          </a:prstGeom>
        </p:spPr>
        <p:txBody>
          <a:bodyPr vert="horz" lIns="91751" tIns="45875" rIns="91751" bIns="45875" rtlCol="0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4614" y="0"/>
            <a:ext cx="3057053" cy="467363"/>
          </a:xfrm>
          <a:prstGeom prst="rect">
            <a:avLst/>
          </a:prstGeom>
        </p:spPr>
        <p:txBody>
          <a:bodyPr vert="horz" lIns="91751" tIns="45875" rIns="91751" bIns="45875" rtlCol="0"/>
          <a:lstStyle>
            <a:lvl1pPr algn="r">
              <a:defRPr sz="1200"/>
            </a:lvl1pPr>
          </a:lstStyle>
          <a:p>
            <a:endParaRPr lang="ms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63638"/>
            <a:ext cx="4189413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51" tIns="45875" rIns="91751" bIns="45875" rtlCol="0" anchor="ctr"/>
          <a:lstStyle/>
          <a:p>
            <a:endParaRPr lang="ms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965" y="4479687"/>
            <a:ext cx="5641333" cy="3665776"/>
          </a:xfrm>
          <a:prstGeom prst="rect">
            <a:avLst/>
          </a:prstGeom>
        </p:spPr>
        <p:txBody>
          <a:bodyPr vert="horz" lIns="91751" tIns="45875" rIns="91751" bIns="4587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1738"/>
            <a:ext cx="3057053" cy="467363"/>
          </a:xfrm>
          <a:prstGeom prst="rect">
            <a:avLst/>
          </a:prstGeom>
        </p:spPr>
        <p:txBody>
          <a:bodyPr vert="horz" lIns="91751" tIns="45875" rIns="91751" bIns="45875" rtlCol="0" anchor="b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4614" y="8841738"/>
            <a:ext cx="3057053" cy="467363"/>
          </a:xfrm>
          <a:prstGeom prst="rect">
            <a:avLst/>
          </a:prstGeom>
        </p:spPr>
        <p:txBody>
          <a:bodyPr vert="horz" lIns="91751" tIns="45875" rIns="91751" bIns="45875" rtlCol="0" anchor="b"/>
          <a:lstStyle>
            <a:lvl1pPr algn="r">
              <a:defRPr sz="1200"/>
            </a:lvl1pPr>
          </a:lstStyle>
          <a:p>
            <a:fld id="{24ED99F2-DF76-4088-899A-BF75FB083D8D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73757467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D99F2-DF76-4088-899A-BF75FB083D8D}" type="slidenum">
              <a:rPr lang="ms-MY" smtClean="0"/>
              <a:t>3</a:t>
            </a:fld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1230623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D99F2-DF76-4088-899A-BF75FB083D8D}" type="slidenum">
              <a:rPr lang="ms-MY" smtClean="0"/>
              <a:t>32</a:t>
            </a:fld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9185233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D99F2-DF76-4088-899A-BF75FB083D8D}" type="slidenum">
              <a:rPr lang="ms-MY" smtClean="0"/>
              <a:t>33</a:t>
            </a:fld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8567395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2771232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D99F2-DF76-4088-899A-BF75FB083D8D}" type="slidenum">
              <a:rPr lang="ms-MY" smtClean="0"/>
              <a:t>37</a:t>
            </a:fld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1113307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D99F2-DF76-4088-899A-BF75FB083D8D}" type="slidenum">
              <a:rPr lang="ms-MY" smtClean="0"/>
              <a:t>47</a:t>
            </a:fld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7980018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D99F2-DF76-4088-899A-BF75FB083D8D}" type="slidenum">
              <a:rPr lang="ms-MY" smtClean="0"/>
              <a:t>48</a:t>
            </a:fld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1557896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3139023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D99F2-DF76-4088-899A-BF75FB083D8D}" type="slidenum">
              <a:rPr lang="ms-MY" smtClean="0"/>
              <a:t>56</a:t>
            </a:fld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1893309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D99F2-DF76-4088-899A-BF75FB083D8D}" type="slidenum">
              <a:rPr lang="ms-MY" smtClean="0"/>
              <a:t>61</a:t>
            </a:fld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3376562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D99F2-DF76-4088-899A-BF75FB083D8D}" type="slidenum">
              <a:rPr lang="ms-MY" smtClean="0"/>
              <a:t>62</a:t>
            </a:fld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908380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s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D99F2-DF76-4088-899A-BF75FB083D8D}" type="slidenum">
              <a:rPr lang="ms-MY" smtClean="0"/>
              <a:t>4</a:t>
            </a:fld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2033332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D99F2-DF76-4088-899A-BF75FB083D8D}" type="slidenum">
              <a:rPr lang="ms-MY" smtClean="0"/>
              <a:t>63</a:t>
            </a:fld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32957307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D99F2-DF76-4088-899A-BF75FB083D8D}" type="slidenum">
              <a:rPr lang="ms-MY" smtClean="0"/>
              <a:t>74</a:t>
            </a:fld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03574535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919991" y="4349334"/>
            <a:ext cx="5059949" cy="4120421"/>
          </a:xfrm>
          <a:prstGeom prst="rect">
            <a:avLst/>
          </a:prstGeom>
          <a:noFill/>
          <a:ln>
            <a:noFill/>
          </a:ln>
        </p:spPr>
        <p:txBody>
          <a:bodyPr lIns="91736" tIns="91736" rIns="91736" bIns="91736" anchor="t" anchorCtr="0">
            <a:noAutofit/>
          </a:bodyPr>
          <a:lstStyle/>
          <a:p>
            <a:pPr>
              <a:lnSpc>
                <a:spcPct val="117999"/>
              </a:lnSpc>
            </a:pPr>
            <a:endParaRPr sz="1800"/>
          </a:p>
        </p:txBody>
      </p:sp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1160463" y="687388"/>
            <a:ext cx="4578350" cy="34337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1229875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28222724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4429237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D99F2-DF76-4088-899A-BF75FB083D8D}" type="slidenum">
              <a:rPr lang="ms-MY" smtClean="0"/>
              <a:t>9</a:t>
            </a:fld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1485440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D99F2-DF76-4088-899A-BF75FB083D8D}" type="slidenum">
              <a:rPr lang="ms-MY" smtClean="0"/>
              <a:t>10</a:t>
            </a:fld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2991033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9940503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D99F2-DF76-4088-899A-BF75FB083D8D}" type="slidenum">
              <a:rPr lang="ms-MY" smtClean="0"/>
              <a:t>20</a:t>
            </a:fld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3384523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D99F2-DF76-4088-899A-BF75FB083D8D}" type="slidenum">
              <a:rPr lang="ms-MY" smtClean="0"/>
              <a:t>22</a:t>
            </a:fld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5459066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D99F2-DF76-4088-899A-BF75FB083D8D}" type="slidenum">
              <a:rPr lang="ms-MY" smtClean="0"/>
              <a:t>23</a:t>
            </a:fld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6319868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075770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75BBB-F6D0-4192-AADB-E1ED13932074}" type="datetime1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3E2F6-3909-4D1F-9DC3-5A7BFB3B6D64}" type="datetime1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84ACD-E506-4B62-BD02-B7BA024A485E}" type="datetime1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448374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09768-6E56-4E98-BC99-956401CD111E}" type="datetime1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DBF-35F3-4B24-83EA-ADA504876D5E}" type="datetime1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17B6-1F8A-4318-B94F-EC13FC8FC298}" type="datetime1">
              <a:rPr lang="en-US" smtClean="0"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72587-887C-476A-A0A6-2FDE129F708D}" type="datetime1">
              <a:rPr lang="en-US" smtClean="0"/>
              <a:t>10/16/2015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E81CA-E6A0-4B27-A4C5-70236E791294}" type="datetime1">
              <a:rPr lang="en-US" smtClean="0"/>
              <a:t>10/16/2015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44753-E077-45DD-A511-7BEBA5B33A8B}" type="datetime1">
              <a:rPr lang="en-US" smtClean="0"/>
              <a:t>10/16/2015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2F76A-F4ED-4EC0-BE3F-26143C6F1A2A}" type="datetime1">
              <a:rPr lang="en-US" smtClean="0"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84B95-0CAD-4DE9-B2EA-142BC32DFD24}" type="datetime1">
              <a:rPr lang="en-US" smtClean="0"/>
              <a:t>10/16/2015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D4B7B6A-AE6F-4D33-AF5A-AAC023C222D6}" type="datetime1">
              <a:rPr lang="en-US" smtClean="0"/>
              <a:t>10/16/2015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6972" y="1367406"/>
            <a:ext cx="5407027" cy="5490593"/>
          </a:xfrm>
        </p:spPr>
        <p:txBody>
          <a:bodyPr anchor="t"/>
          <a:lstStyle/>
          <a:p>
            <a:r>
              <a:rPr lang="en-MY" sz="4800" b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Strategic Plan </a:t>
            </a:r>
            <a:br>
              <a:rPr lang="en-MY" sz="4800" b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</a:br>
            <a:r>
              <a:rPr lang="en-MY" sz="4800" b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2016 – 2020</a:t>
            </a:r>
            <a:r>
              <a:rPr lang="en-MY" sz="44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/>
            </a:r>
            <a:br>
              <a:rPr lang="en-MY" sz="44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n-MY" sz="4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/>
            </a:r>
            <a:br>
              <a:rPr lang="en-MY" sz="4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n-MY" sz="20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Faculty of Computer Science </a:t>
            </a:r>
            <a:r>
              <a:rPr lang="en-MY" sz="20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&amp;</a:t>
            </a:r>
            <a:br>
              <a:rPr lang="en-MY" sz="20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</a:br>
            <a:r>
              <a:rPr lang="en-MY" sz="20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Information Technology</a:t>
            </a:r>
            <a:br>
              <a:rPr lang="en-MY" sz="20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</a:br>
            <a:r>
              <a:rPr lang="en-MY" sz="20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University of Malaya</a:t>
            </a:r>
            <a:endParaRPr lang="en-MY" sz="2000" i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3736972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47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7125589"/>
              </p:ext>
            </p:extLst>
          </p:nvPr>
        </p:nvGraphicFramePr>
        <p:xfrm>
          <a:off x="0" y="-1015"/>
          <a:ext cx="9144001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0745"/>
                <a:gridCol w="883088"/>
                <a:gridCol w="710820"/>
                <a:gridCol w="1946246"/>
                <a:gridCol w="1702282"/>
                <a:gridCol w="2030820"/>
              </a:tblGrid>
              <a:tr h="856973">
                <a:tc gridSpan="6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  <a:defRPr sz="1800"/>
                      </a:pPr>
                      <a:r>
                        <a:rPr lang="en-US" sz="2400" kern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2.3: High Quality Training </a:t>
                      </a:r>
                      <a:br>
                        <a:rPr lang="en-US" sz="2400" kern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2400" kern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</a:t>
                      </a:r>
                      <a:r>
                        <a:rPr lang="en-US" sz="2400" kern="1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COVIRO</a:t>
                      </a:r>
                      <a:r>
                        <a:rPr lang="en-US" sz="2400" kern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en-MY" sz="2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437081">
                <a:tc gridSpan="6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89704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Revenue: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30k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Revenue: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50k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Revenue: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60k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Revenue: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90k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Revenue: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90k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129346">
                <a:tc gridSpan="6">
                  <a:txBody>
                    <a:bodyPr/>
                    <a:lstStyle/>
                    <a:p>
                      <a:pPr marL="990600" marR="0" lvl="2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Arial"/>
                        <a:buNone/>
                      </a:pPr>
                      <a:r>
                        <a:rPr lang="en-US" sz="1600" b="1" kern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</a:t>
                      </a:r>
                      <a:r>
                        <a:rPr lang="en-US" sz="1600" kern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MY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To meet the minimum requirements to achieve from </a:t>
                      </a:r>
                      <a:r>
                        <a:rPr lang="en-MY" sz="1600" u="none" strike="noStrike" cap="non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RG</a:t>
                      </a:r>
                      <a:r>
                        <a:rPr lang="en-MY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 to RC</a:t>
                      </a:r>
                    </a:p>
                    <a:p>
                      <a:pPr marL="990600" marR="0" lvl="2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Arial"/>
                        <a:buNone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Different criteria to achieve RC status</a:t>
                      </a:r>
                    </a:p>
                    <a:p>
                      <a:pPr marL="990600" marR="0" lvl="2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Arial"/>
                        <a:buNone/>
                      </a:pPr>
                      <a:r>
                        <a:rPr lang="en-US" sz="1600" b="1" u="none" strike="noStrike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u="none" strike="noStrike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MY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Increase industrial and commercial income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64233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451624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  <a:rtl val="0"/>
                        </a:rPr>
                        <a:t>To conduct trainings related to domain knowledge</a:t>
                      </a:r>
                      <a:endParaRPr lang="en-MY" sz="1600" u="none" strike="noStrike" cap="none" baseline="0" dirty="0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  <a:rtl val="0"/>
                      </a:endParaRPr>
                    </a:p>
                  </a:txBody>
                  <a:tcPr marL="91441" marR="91441" marT="45721" marB="45721"/>
                </a:tc>
                <a:tc hMerge="1">
                  <a:txBody>
                    <a:bodyPr/>
                    <a:lstStyle/>
                    <a:p>
                      <a:pPr marL="457200" marR="0" lvl="0" indent="-3556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Arial"/>
                        <a:buChar char="●"/>
                      </a:pPr>
                      <a:endParaRPr lang="en-MY" sz="1600" u="none" strike="noStrike" cap="none" baseline="0" dirty="0">
                        <a:latin typeface="Arial" panose="020B0604020202020204" pitchFamily="34" charset="0"/>
                        <a:cs typeface="Arial" panose="020B0604020202020204" pitchFamily="34" charset="0"/>
                        <a:rtl val="0"/>
                      </a:endParaRPr>
                    </a:p>
                  </a:txBody>
                  <a:tcPr marL="91441" marR="91441" marT="45721" marB="45721"/>
                </a:tc>
                <a:tc gridSpan="3">
                  <a:txBody>
                    <a:bodyPr/>
                    <a:lstStyle/>
                    <a:p>
                      <a:pPr marL="457200" marR="0" lvl="0" indent="-3556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Arial"/>
                        <a:buChar char="●"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Drone related</a:t>
                      </a:r>
                    </a:p>
                    <a:p>
                      <a:pPr marL="457200" marR="0" lvl="0" indent="-3556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Arial"/>
                        <a:buChar char="●"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Deep learning</a:t>
                      </a:r>
                    </a:p>
                    <a:p>
                      <a:pPr marL="457200" marR="0" lvl="0" indent="-3556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Arial"/>
                        <a:buChar char="●"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Humanoid programming</a:t>
                      </a:r>
                    </a:p>
                    <a:p>
                      <a:pPr marL="457200" marR="0" lvl="0" indent="-3556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Arial"/>
                        <a:buChar char="●"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Robot education</a:t>
                      </a:r>
                    </a:p>
                    <a:p>
                      <a:pPr marL="457200" marR="0" lvl="0" indent="-3556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Arial"/>
                        <a:buChar char="●"/>
                      </a:pPr>
                      <a:r>
                        <a:rPr lang="en-MY" sz="1600" u="none" strike="noStrike" cap="none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Opensource</a:t>
                      </a: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 libraries</a:t>
                      </a:r>
                    </a:p>
                  </a:txBody>
                  <a:tcPr marL="91441" marR="91441" marT="45721" marB="45721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All </a:t>
                      </a:r>
                      <a:r>
                        <a:rPr lang="en-MY" sz="1600" u="none" strike="noStrike" cap="none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COVIRO</a:t>
                      </a: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 members</a:t>
                      </a:r>
                    </a:p>
                  </a:txBody>
                  <a:tcPr marL="91441" marR="91441" marT="45721" marB="45721" anchor="ctr"/>
                </a:tc>
              </a:tr>
              <a:tr h="1721694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  <a:rtl val="0"/>
                        </a:rPr>
                        <a:t>Product licensing</a:t>
                      </a:r>
                      <a:endParaRPr lang="en-MY" sz="1600" u="none" strike="noStrike" cap="none" baseline="0" dirty="0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  <a:rtl val="0"/>
                      </a:endParaRPr>
                    </a:p>
                  </a:txBody>
                  <a:tcPr marL="91441" marR="91441" marT="45721" marB="45721"/>
                </a:tc>
                <a:tc hMerge="1">
                  <a:txBody>
                    <a:bodyPr/>
                    <a:lstStyle/>
                    <a:p>
                      <a:pPr marL="457200" marR="0" lvl="0" indent="-3556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Arial"/>
                        <a:buChar char="●"/>
                      </a:pPr>
                      <a:endParaRPr lang="en-MY" sz="1600" u="none" strike="noStrike" cap="none" baseline="0" dirty="0">
                        <a:latin typeface="Arial" panose="020B0604020202020204" pitchFamily="34" charset="0"/>
                        <a:cs typeface="Arial" panose="020B0604020202020204" pitchFamily="34" charset="0"/>
                        <a:rtl val="0"/>
                      </a:endParaRPr>
                    </a:p>
                  </a:txBody>
                  <a:tcPr marL="91441" marR="91441" marT="45721" marB="45721"/>
                </a:tc>
                <a:tc gridSpan="3">
                  <a:txBody>
                    <a:bodyPr/>
                    <a:lstStyle/>
                    <a:p>
                      <a:pPr marL="457200" marR="0" lvl="0" indent="-3556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Arial"/>
                        <a:buChar char="●"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Home-care robot (CARE DROID)</a:t>
                      </a:r>
                    </a:p>
                    <a:p>
                      <a:pPr marL="457200" marR="0" lvl="0" indent="-3556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Arial"/>
                        <a:buChar char="●"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3D SLAM system</a:t>
                      </a:r>
                    </a:p>
                    <a:p>
                      <a:pPr marL="457200" marR="0" lvl="0" indent="-3556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Arial"/>
                        <a:buChar char="●"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Connected Healthcare System</a:t>
                      </a:r>
                    </a:p>
                    <a:p>
                      <a:pPr marL="457200" marR="0" lvl="0" indent="-3556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Arial"/>
                        <a:buChar char="●"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Learner’s Assessment Tool</a:t>
                      </a:r>
                    </a:p>
                    <a:p>
                      <a:pPr marL="457200" marR="0" lvl="0" indent="-3556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Arial"/>
                        <a:buChar char="●"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Collision Avoidance System</a:t>
                      </a:r>
                    </a:p>
                    <a:p>
                      <a:pPr marL="457200" marR="0" lvl="0" indent="-3556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Arial"/>
                        <a:buChar char="●"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Real-Time Surveillance System</a:t>
                      </a:r>
                    </a:p>
                  </a:txBody>
                  <a:tcPr marL="91441" marR="91441" marT="45721" marB="45721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All </a:t>
                      </a:r>
                      <a:r>
                        <a:rPr lang="en-MY" sz="1600" u="none" strike="noStrike" cap="none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COVIRO</a:t>
                      </a: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 members</a:t>
                      </a:r>
                    </a:p>
                  </a:txBody>
                  <a:tcPr marL="91441" marR="91441" marT="45721" marB="45721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295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7025716"/>
              </p:ext>
            </p:extLst>
          </p:nvPr>
        </p:nvGraphicFramePr>
        <p:xfrm>
          <a:off x="0" y="-8943"/>
          <a:ext cx="9144002" cy="6866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426128"/>
                <a:gridCol w="402673"/>
                <a:gridCol w="1828800"/>
                <a:gridCol w="1828801"/>
                <a:gridCol w="176167"/>
                <a:gridCol w="1652633"/>
              </a:tblGrid>
              <a:tr h="482911">
                <a:tc gridSpan="7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3: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No. Awards (International &amp; National)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86327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112679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(Gold Medals)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: 10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National: 30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(Gold Medals)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15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 : 50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(Gold Medals)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 :70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(Gold Medals)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25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National: 90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(Gold Medals)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30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National: 100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942971">
                <a:tc gridSpan="7">
                  <a:txBody>
                    <a:bodyPr/>
                    <a:lstStyle/>
                    <a:p>
                      <a:pPr lvl="3" algn="l"/>
                      <a:r>
                        <a:rPr lang="en-U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REQUIREMENT: 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Need to establish characteristics of innovative products </a:t>
                      </a:r>
                    </a:p>
                    <a:p>
                      <a:pPr lvl="3" algn="l"/>
                      <a:r>
                        <a:rPr lang="en-U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OBSTACLE: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Lack of systematic innovative products management</a:t>
                      </a:r>
                    </a:p>
                    <a:p>
                      <a:pPr marL="1371600" marR="0" lvl="3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STRATEGY:</a:t>
                      </a:r>
                      <a:r>
                        <a:rPr lang="en-U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Produce Quality Products for Competition</a:t>
                      </a:r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479694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649716">
                <a:tc gridSpan="2"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Extensive Final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Year Project Planning, Management and Supervision – Innovative Product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Each Semester (FYP coordinator) - Pre-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End-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indent="0">
                        <a:buNone/>
                      </a:pPr>
                      <a:endParaRPr lang="en-US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SIG: IPPI</a:t>
                      </a:r>
                    </a:p>
                  </a:txBody>
                  <a:tcPr anchor="ctr"/>
                </a:tc>
              </a:tr>
              <a:tr h="937563">
                <a:tc gridSpan="2"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Create Industrial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Collaborative Project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Industry Project Collaboration Meeting                 (Pre-Semester)</a:t>
                      </a:r>
                    </a:p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IPPI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860968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Recognized and Renown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Competition</a:t>
                      </a:r>
                    </a:p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Competition planning, filtering  and selection – Each year 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TF: Competition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2575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747796"/>
              </p:ext>
            </p:extLst>
          </p:nvPr>
        </p:nvGraphicFramePr>
        <p:xfrm>
          <a:off x="0" y="-8944"/>
          <a:ext cx="9144002" cy="69162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426128"/>
                <a:gridCol w="402673"/>
                <a:gridCol w="1828800"/>
                <a:gridCol w="1828801"/>
                <a:gridCol w="176167"/>
                <a:gridCol w="1652633"/>
              </a:tblGrid>
              <a:tr h="548511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INDICATOR 3.1: No. Awards (International &amp; National) [COVIRO]</a:t>
                      </a:r>
                      <a:endParaRPr lang="en-MY" sz="2400" u="none" strike="noStrike" cap="none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  <a:rtl val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438807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102254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(Gold Medals)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: 4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National: 8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(Gold Medals)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4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 : 14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(Gold Medals)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5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 : 20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(Gold Medals)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6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National: 24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(Gold Medals)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8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National: 25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2169042">
                <a:tc gridSpan="7">
                  <a:txBody>
                    <a:bodyPr/>
                    <a:lstStyle/>
                    <a:p>
                      <a:pPr lvl="1" algn="l"/>
                      <a:r>
                        <a:rPr lang="en-U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REQUIREMENT: </a:t>
                      </a:r>
                      <a:r>
                        <a:rPr lang="en-MY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To meet the minimum requirements to achieve from </a:t>
                      </a:r>
                      <a:r>
                        <a:rPr lang="en-MY" sz="1600" u="none" strike="noStrike" cap="non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RG</a:t>
                      </a:r>
                      <a:r>
                        <a:rPr lang="en-MY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 to RC </a:t>
                      </a:r>
                      <a:br>
                        <a:rPr lang="en-MY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</a:br>
                      <a:r>
                        <a:rPr lang="en-MY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                            (minimum = 10 awards/ recognition) </a:t>
                      </a:r>
                      <a:endParaRPr lang="en-US" sz="1600" b="0" u="none" strike="noStrike" cap="none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  <a:rtl val="0"/>
                      </a:endParaRPr>
                    </a:p>
                    <a:p>
                      <a:pPr lvl="1" algn="l"/>
                      <a:r>
                        <a:rPr lang="en-U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OBSTACLE: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Winning or recognized to be worth of awards</a:t>
                      </a:r>
                      <a:endParaRPr lang="en-US" sz="1600" b="0" u="none" strike="noStrike" cap="none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  <a:rtl val="0"/>
                      </a:endParaRPr>
                    </a:p>
                    <a:p>
                      <a:pPr lvl="1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STRATEGY:</a:t>
                      </a:r>
                      <a:r>
                        <a:rPr lang="en-U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To study methods of winning/ being recognized for research works</a:t>
                      </a:r>
                      <a:endParaRPr lang="en-MY" sz="1600" u="none" strike="noStrike" cap="none" baseline="0" dirty="0">
                        <a:latin typeface="Arial" panose="020B0604020202020204" pitchFamily="34" charset="0"/>
                        <a:cs typeface="Arial" panose="020B0604020202020204" pitchFamily="34" charset="0"/>
                        <a:rtl val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44857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873818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u="none" strike="noStrike" cap="none" baseline="0" dirty="0" smtClean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  <a:rtl val="0"/>
                        </a:rPr>
                        <a:t>To join multiple invention competition that is related to the different sub-domain of the </a:t>
                      </a:r>
                      <a:r>
                        <a:rPr lang="en-MY" sz="1600" u="none" strike="noStrike" cap="none" baseline="0" dirty="0" err="1" smtClean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  <a:rtl val="0"/>
                        </a:rPr>
                        <a:t>RG</a:t>
                      </a:r>
                      <a:endParaRPr lang="en-MY" sz="1600" u="none" strike="noStrike" cap="none" baseline="0" dirty="0" smtClean="0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  <a:rtl val="0"/>
                      </a:endParaRPr>
                    </a:p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To assign specific competitions to different </a:t>
                      </a:r>
                      <a:r>
                        <a:rPr lang="en-MY" sz="1600" u="none" strike="noStrike" cap="non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PICs</a:t>
                      </a:r>
                      <a:r>
                        <a:rPr lang="en-MY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 for the competitions that are available for the different </a:t>
                      </a:r>
                      <a:r>
                        <a:rPr lang="en-MY" sz="1600" u="none" strike="noStrike" cap="non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PICs</a:t>
                      </a:r>
                      <a:endParaRPr lang="en-US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All </a:t>
                      </a:r>
                      <a:r>
                        <a:rPr lang="en-MY" sz="1600" u="none" strike="noStrike" cap="non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COVIRO</a:t>
                      </a:r>
                      <a:r>
                        <a:rPr lang="en-MY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 members</a:t>
                      </a:r>
                      <a:endParaRPr lang="en-MY" sz="1600" u="none" strike="noStrike" cap="none" baseline="0" dirty="0">
                        <a:latin typeface="Arial" panose="020B0604020202020204" pitchFamily="34" charset="0"/>
                        <a:cs typeface="Arial" panose="020B0604020202020204" pitchFamily="34" charset="0"/>
                        <a:rtl val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801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1486828"/>
              </p:ext>
            </p:extLst>
          </p:nvPr>
        </p:nvGraphicFramePr>
        <p:xfrm>
          <a:off x="0" y="0"/>
          <a:ext cx="9144000" cy="70493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831"/>
                <a:gridCol w="463459"/>
                <a:gridCol w="1390376"/>
                <a:gridCol w="1853831"/>
                <a:gridCol w="1853832"/>
                <a:gridCol w="165685"/>
                <a:gridCol w="1562986"/>
              </a:tblGrid>
              <a:tr h="871870">
                <a:tc gridSpan="7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3.2: No. Awards (International &amp; National) </a:t>
                      </a:r>
                      <a:b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[Data Science &amp; Big Data]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2314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1865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(Gold Medals)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: 2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National: 8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(Gold Medals)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4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 : 12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(Gold Medals)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5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 : 16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(Gold Medals)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6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National: 22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(Gold Medals)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8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National: 25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1431947">
                <a:tc gridSpan="7">
                  <a:txBody>
                    <a:bodyPr/>
                    <a:lstStyle/>
                    <a:p>
                      <a:pPr marL="1371600" lvl="3" indent="0" algn="l">
                        <a:buFont typeface="Arial"/>
                        <a:buNone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An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innovative product; Funding</a:t>
                      </a:r>
                    </a:p>
                    <a:p>
                      <a:pPr marL="1371600" marR="0" lvl="3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Lack of project which focus on application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371600" marR="0" lvl="3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 To include product development element in research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84695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65176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Create collaboration within researchers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Conduct a discussion between research group to identify possible collaboration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MySIG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237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7946829"/>
              </p:ext>
            </p:extLst>
          </p:nvPr>
        </p:nvGraphicFramePr>
        <p:xfrm>
          <a:off x="0" y="0"/>
          <a:ext cx="9143999" cy="7124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831"/>
                <a:gridCol w="1516690"/>
                <a:gridCol w="337144"/>
                <a:gridCol w="1853831"/>
                <a:gridCol w="1853832"/>
                <a:gridCol w="523046"/>
                <a:gridCol w="1205625"/>
              </a:tblGrid>
              <a:tr h="888646">
                <a:tc gridSpan="7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3.3: No. Awards (International &amp; National) 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[Smart Advisor Roadmap]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1240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001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(Gold Medals)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: 2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National: 7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(Gold Medals)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4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 : 12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(Gold Medals)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5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 : 16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(Gold Medals)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6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National: 22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(Gold Medals)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National: 25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1382335">
                <a:tc gridSpan="7">
                  <a:txBody>
                    <a:bodyPr/>
                    <a:lstStyle/>
                    <a:p>
                      <a:pPr marL="914400" marR="0" lvl="2" indent="0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US" sz="1600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Need to establish characteristics of innovative products</a:t>
                      </a:r>
                    </a:p>
                    <a:p>
                      <a:pPr marL="914400" marR="0" lvl="2" indent="0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 </a:t>
                      </a:r>
                      <a:r>
                        <a:rPr lang="en-US" sz="1600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Lack of systematic innovative products management</a:t>
                      </a:r>
                    </a:p>
                    <a:p>
                      <a:pPr marL="914400" marR="0" lvl="2" indent="0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US" sz="1600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produce quality products for competition</a:t>
                      </a:r>
                      <a:endParaRPr lang="en-US" sz="1600" kern="1200" baseline="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033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93887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create innovative project for undergraduate and postgraduate projects </a:t>
                      </a:r>
                      <a:endParaRPr lang="en-US" sz="1600" kern="1200" baseline="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determine projects that have impact on society</a:t>
                      </a:r>
                      <a:endParaRPr lang="en-US" sz="1600" kern="1200" baseline="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NF/HZ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85081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Create Industrial Collaborative Project	</a:t>
                      </a:r>
                      <a:endParaRPr lang="en-US" sz="1600" kern="1200" baseline="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Industry Project Collaboration Meeting </a:t>
                      </a:r>
                      <a:br>
                        <a:rPr lang="en-US" sz="1600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600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(Pre-Semester)	</a:t>
                      </a:r>
                      <a:endParaRPr lang="en-US" sz="1600" kern="1200" baseline="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NF/HZ</a:t>
                      </a:r>
                    </a:p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01559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Recognized and Renown Competition	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baseline="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457200" marR="0" indent="-457200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 Competition planning, filtering and selection</a:t>
                      </a:r>
                      <a:endParaRPr lang="en-US" sz="1600" kern="1200" baseline="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607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913872"/>
              </p:ext>
            </p:extLst>
          </p:nvPr>
        </p:nvGraphicFramePr>
        <p:xfrm>
          <a:off x="0" y="0"/>
          <a:ext cx="9144000" cy="685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1688"/>
                <a:gridCol w="1090359"/>
                <a:gridCol w="738441"/>
                <a:gridCol w="1845578"/>
                <a:gridCol w="1645218"/>
                <a:gridCol w="141637"/>
                <a:gridCol w="1921079"/>
              </a:tblGrid>
              <a:tr h="825077">
                <a:tc gridSpan="7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3.4: No. Awards (International &amp; National) [Speech to Speech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Translation]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422617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131401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(Gold Medals)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: 2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National: 7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(Gold Medals)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4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 : 12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(Gold Medals)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5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 : 18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(Gold Medals)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National: 22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(Gold Medals)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National: 25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637711">
                <a:tc gridSpan="7">
                  <a:txBody>
                    <a:bodyPr/>
                    <a:lstStyle/>
                    <a:p>
                      <a:pPr marL="1371600" lvl="3" indent="0" algn="l">
                        <a:buFont typeface="Arial"/>
                        <a:buNone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</a:p>
                    <a:p>
                      <a:pPr marL="1714500" marR="0" lvl="3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Identified the characteristics</a:t>
                      </a:r>
                      <a:r>
                        <a:rPr lang="en-US" sz="17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innovative products </a:t>
                      </a:r>
                    </a:p>
                    <a:p>
                      <a:pPr marL="1714500" marR="0" lvl="3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Establish the product features that are award winning </a:t>
                      </a:r>
                    </a:p>
                    <a:p>
                      <a:pPr marL="1371600" marR="0" lvl="3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Lack of innovativeness in product development </a:t>
                      </a:r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371600" marR="0" lvl="3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 To promote the development of award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winning innovation </a:t>
                      </a:r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45837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1100103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Promoting innovative solution 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suitable overseas laboratory for student exchange programs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7800" indent="-17780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Team members</a:t>
                      </a: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Students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1100103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 startAt="2"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Managing innovation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product development 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the expectation of products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7800" indent="-17780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Team members</a:t>
                      </a: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Students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6315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1930817"/>
              </p:ext>
            </p:extLst>
          </p:nvPr>
        </p:nvGraphicFramePr>
        <p:xfrm>
          <a:off x="0" y="-220"/>
          <a:ext cx="9144000" cy="685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8407"/>
                <a:gridCol w="907232"/>
                <a:gridCol w="728622"/>
                <a:gridCol w="2048317"/>
                <a:gridCol w="1997522"/>
                <a:gridCol w="244104"/>
                <a:gridCol w="1699796"/>
              </a:tblGrid>
              <a:tr h="516989">
                <a:tc gridSpan="7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4: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Technopreneur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Establishment</a:t>
                      </a:r>
                      <a:endParaRPr lang="en-US" sz="2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413594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132483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5% of graduate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 of graduate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 of graduate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Students Start - Up – 10% from IPPI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40% of graduate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Students Start - Up 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20% from IPPI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50% of graduate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Students Start - Up 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30% from IPPI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970968">
                <a:tc gridSpan="7">
                  <a:txBody>
                    <a:bodyPr/>
                    <a:lstStyle/>
                    <a:p>
                      <a:pPr lvl="3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REQUIREMENT:</a:t>
                      </a:r>
                      <a:r>
                        <a:rPr lang="en-U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Change paradigm towards </a:t>
                      </a:r>
                      <a:r>
                        <a:rPr lang="en-US" sz="16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technopreneurial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culture</a:t>
                      </a:r>
                    </a:p>
                    <a:p>
                      <a:pPr lvl="3" algn="l"/>
                      <a:r>
                        <a:rPr lang="en-U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OBSTACLE: 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Lack of fostering </a:t>
                      </a:r>
                      <a:r>
                        <a:rPr lang="en-US" sz="16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technopreneurial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culture</a:t>
                      </a:r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3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STRATEGY:</a:t>
                      </a:r>
                      <a:r>
                        <a:rPr lang="en-U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establish support for </a:t>
                      </a:r>
                      <a:r>
                        <a:rPr lang="en-US" sz="16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technopreneurship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practices</a:t>
                      </a:r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43869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6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154999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Groom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students to become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Technopreneur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Technopreneurship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courses/workshops ( Semester 2)</a:t>
                      </a:r>
                    </a:p>
                    <a:p>
                      <a:pPr algn="l"/>
                      <a:endParaRPr lang="en-US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Innovative products project initiative ( 2018/19)</a:t>
                      </a:r>
                    </a:p>
                    <a:p>
                      <a:pPr algn="l"/>
                      <a:endParaRPr lang="en-US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Collaboration with respective Government Body                             </a:t>
                      </a:r>
                    </a:p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eg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MAGIC) ( Semester 2, 2016/17)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IPPI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1037922"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Students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Start -Up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venture capital firm and angel investors                               </a:t>
                      </a:r>
                    </a:p>
                    <a:p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(3</a:t>
                      </a:r>
                      <a:r>
                        <a:rPr lang="en-US" sz="16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rd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Year 2018/2019)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TF: BIG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741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8130820"/>
              </p:ext>
            </p:extLst>
          </p:nvPr>
        </p:nvGraphicFramePr>
        <p:xfrm>
          <a:off x="0" y="-9997"/>
          <a:ext cx="9144000" cy="687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0501"/>
                <a:gridCol w="956255"/>
                <a:gridCol w="864245"/>
                <a:gridCol w="1820500"/>
                <a:gridCol w="1820500"/>
                <a:gridCol w="670762"/>
                <a:gridCol w="1191237"/>
              </a:tblGrid>
              <a:tr h="450104">
                <a:tc gridSpan="7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5: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Innovative Products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9417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7013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10187">
                <a:tc gridSpan="7">
                  <a:txBody>
                    <a:bodyPr/>
                    <a:lstStyle/>
                    <a:p>
                      <a:pPr marL="9144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REQUIREMENT: </a:t>
                      </a:r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Innovative product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development phases (identified industries)</a:t>
                      </a:r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2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OBSTACLE: </a:t>
                      </a:r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Product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with no/ minimal </a:t>
                      </a:r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innovative characteristics</a:t>
                      </a:r>
                    </a:p>
                    <a:p>
                      <a:pPr marL="9144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STRATEGY:</a:t>
                      </a:r>
                      <a:r>
                        <a:rPr lang="en-U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synergize industry expertise with faculty talent</a:t>
                      </a:r>
                      <a:endParaRPr lang="en-US" sz="14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0069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990228">
                <a:tc gridSpan="2"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arenR"/>
                      </a:pP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Acquire real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problem from industry and gov.</a:t>
                      </a:r>
                      <a:endParaRPr lang="en-US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Meeting with director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industry relation division from MOE-second week July 2015</a:t>
                      </a:r>
                    </a:p>
                    <a:p>
                      <a:pPr marL="228600" indent="-228600" algn="l">
                        <a:buAutoNum type="arabicParenR"/>
                      </a:pP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Special-Interest-Group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(SIG) </a:t>
                      </a: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Innovation hub</a:t>
                      </a:r>
                    </a:p>
                    <a:p>
                      <a:pPr marL="228600" indent="-228600" algn="l">
                        <a:buAutoNum type="arabicParenR"/>
                      </a:pP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HUB of computing expertise</a:t>
                      </a:r>
                      <a:endParaRPr lang="en-US" sz="15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SIG: IPPI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765176">
                <a:tc gridSpan="2">
                  <a:txBody>
                    <a:bodyPr/>
                    <a:lstStyle/>
                    <a:p>
                      <a:pPr marL="342900" indent="-342900" algn="l">
                        <a:buFont typeface="+mj-lt"/>
                        <a:buAutoNum type="arabicParenR" startAt="2"/>
                      </a:pP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Encourage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proof of concept project</a:t>
                      </a:r>
                      <a:endParaRPr lang="en-US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228600" indent="-228600" algn="l">
                        <a:buAutoNum type="arabicParenR"/>
                      </a:pP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Innovative 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Product </a:t>
                      </a: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Initiative –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 2016/2017</a:t>
                      </a:r>
                    </a:p>
                    <a:p>
                      <a:pPr marL="228600" indent="-228600" algn="l">
                        <a:buAutoNum type="arabicParenR"/>
                      </a:pP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MoU</a:t>
                      </a: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MoA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research grants/ funding</a:t>
                      </a:r>
                    </a:p>
                    <a:p>
                      <a:pPr marL="228600" indent="-228600" algn="l">
                        <a:buAutoNum type="arabicParenR"/>
                      </a:pP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Crowdfunding/ crowdsourcing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65176">
                <a:tc gridSpan="2">
                  <a:txBody>
                    <a:bodyPr/>
                    <a:lstStyle/>
                    <a:p>
                      <a:pPr marL="342900" indent="-342900" algn="l">
                        <a:buFont typeface="+mj-lt"/>
                        <a:buAutoNum type="arabicParenR" startAt="3"/>
                      </a:pPr>
                      <a:r>
                        <a:rPr lang="en-MY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Strengthen 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student</a:t>
                      </a:r>
                      <a:r>
                        <a:rPr lang="en-US" sz="150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soft skill and technical skill</a:t>
                      </a:r>
                      <a:endParaRPr lang="en-US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Faculty courses –every semester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 Innovative 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Product </a:t>
                      </a: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Initiative –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 2016/2017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3)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Bootcamp</a:t>
                      </a:r>
                      <a:endParaRPr lang="en-US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65176">
                <a:tc gridSpan="2">
                  <a:txBody>
                    <a:bodyPr/>
                    <a:lstStyle/>
                    <a:p>
                      <a:pPr marL="342900" indent="-342900" algn="l">
                        <a:buFont typeface="+mj-lt"/>
                        <a:buAutoNum type="arabicParenR" startAt="4"/>
                      </a:pP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Product commercialization</a:t>
                      </a:r>
                      <a:endParaRPr lang="en-US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Patent filing</a:t>
                      </a:r>
                    </a:p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Seek funding and consultancy from 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government </a:t>
                      </a: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private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sector</a:t>
                      </a:r>
                      <a:endParaRPr lang="en-US" sz="15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TF: IPR / Grant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990228">
                <a:tc gridSpan="2"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 startAt="5"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Collaboration with National and International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RnD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centers  (e.g. CERN an IDRC)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US" sz="15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MoU</a:t>
                      </a: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MoA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research grants</a:t>
                      </a:r>
                    </a:p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MY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Develop an innovation hub to support student teams involved in</a:t>
                      </a:r>
                      <a:r>
                        <a:rPr lang="en-MY" sz="150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international,</a:t>
                      </a:r>
                      <a:r>
                        <a:rPr lang="en-MY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national and</a:t>
                      </a:r>
                      <a:r>
                        <a:rPr lang="en-MY" sz="150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internal </a:t>
                      </a:r>
                      <a:r>
                        <a:rPr lang="en-MY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competitions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7021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2744858"/>
              </p:ext>
            </p:extLst>
          </p:nvPr>
        </p:nvGraphicFramePr>
        <p:xfrm>
          <a:off x="0" y="3211"/>
          <a:ext cx="9144002" cy="6858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0709"/>
                <a:gridCol w="631038"/>
                <a:gridCol w="1189669"/>
                <a:gridCol w="1820707"/>
                <a:gridCol w="1820707"/>
                <a:gridCol w="117756"/>
                <a:gridCol w="1743416"/>
              </a:tblGrid>
              <a:tr h="821981">
                <a:tc gridSpan="7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5.1: No. Innovative Products </a:t>
                      </a:r>
                      <a:b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[Digital Security]</a:t>
                      </a:r>
                    </a:p>
                  </a:txBody>
                  <a:tcPr marL="64294" marR="64294" marT="32147" marB="32147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1982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73095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43775">
                <a:tc gridSpan="7">
                  <a:txBody>
                    <a:bodyPr/>
                    <a:lstStyle/>
                    <a:p>
                      <a:pPr marL="914400" lvl="2" indent="0" algn="just">
                        <a:buNone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Innovative product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development phases (identified industries)</a:t>
                      </a:r>
                    </a:p>
                    <a:p>
                      <a:pPr marL="914400" marR="0" lvl="2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Product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with no/minimal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innovative characteristics</a:t>
                      </a:r>
                      <a:endParaRPr lang="en-US" sz="1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2" algn="l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STRATEGY: </a:t>
                      </a: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 collaborate with industrial</a:t>
                      </a:r>
                      <a:r>
                        <a:rPr lang="en-US" sz="1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Innovative Products Initiatives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5783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</a:p>
                  </a:txBody>
                  <a:tcPr marL="64294" marR="64294" marT="32147" marB="32147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</a:p>
                  </a:txBody>
                  <a:tcPr marL="64294" marR="64294" marT="32147" marB="32147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051535">
                <a:tc gridSpan="2"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arenR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Acquire real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problem from industry and gov.</a:t>
                      </a:r>
                    </a:p>
                    <a:p>
                      <a:pPr marL="342900" indent="-342900" algn="ctr">
                        <a:buFont typeface="+mj-lt"/>
                        <a:buAutoNum type="arabicParenR"/>
                      </a:pP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400050" marR="0" indent="-4000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Special-Interest-Group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(SIG)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Innovation hub: Security Group</a:t>
                      </a:r>
                    </a:p>
                    <a:p>
                      <a:pPr marL="400050" indent="-400050" algn="l">
                        <a:buFont typeface="+mj-lt"/>
                        <a:buAutoNum type="romanLcPeriod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HUB of security expertise</a:t>
                      </a:r>
                      <a:endParaRPr lang="en-US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SIG: Security Group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 anchor="ctr"/>
                </a:tc>
              </a:tr>
              <a:tr h="883445">
                <a:tc gridSpan="2">
                  <a:txBody>
                    <a:bodyPr/>
                    <a:lstStyle/>
                    <a:p>
                      <a:pPr marL="342900" indent="-342900" algn="l">
                        <a:buFont typeface="+mj-lt"/>
                        <a:buAutoNum type="arabicParenR" startAt="2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Product commercialization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400050" marR="0" indent="-4000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Patent filing</a:t>
                      </a:r>
                    </a:p>
                    <a:p>
                      <a:pPr marL="400050" marR="0" indent="-4000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Seek funding and consultancy from 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government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private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sector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TF: IPR / Grant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 anchor="ctr"/>
                </a:tc>
              </a:tr>
              <a:tr h="1678543">
                <a:tc gridSpan="2"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 startAt="3"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Collaboration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with National and International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RnD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centers  (e.g. CERN an IDRC)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400050" marR="0" indent="-4000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MoU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MoA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research grants</a:t>
                      </a:r>
                    </a:p>
                    <a:p>
                      <a:pPr marL="400050" marR="0" indent="-4000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lang="en-MY" sz="16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Develop an innovation hub to support student teams involved in</a:t>
                      </a:r>
                      <a:r>
                        <a:rPr lang="en-MY" sz="1600" kern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international,</a:t>
                      </a:r>
                      <a:r>
                        <a:rPr lang="en-MY" sz="16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national and</a:t>
                      </a:r>
                      <a:r>
                        <a:rPr lang="en-MY" sz="1600" kern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internal </a:t>
                      </a:r>
                      <a:r>
                        <a:rPr lang="en-MY" sz="16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competitions</a:t>
                      </a:r>
                      <a:endParaRPr lang="en-MY" sz="16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826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6959231"/>
              </p:ext>
            </p:extLst>
          </p:nvPr>
        </p:nvGraphicFramePr>
        <p:xfrm>
          <a:off x="0" y="-5033"/>
          <a:ext cx="9144000" cy="685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831"/>
                <a:gridCol w="729978"/>
                <a:gridCol w="1123857"/>
                <a:gridCol w="1853831"/>
                <a:gridCol w="1853832"/>
                <a:gridCol w="470322"/>
                <a:gridCol w="1258349"/>
              </a:tblGrid>
              <a:tr h="834081">
                <a:tc gridSpan="7">
                  <a:txBody>
                    <a:bodyPr/>
                    <a:lstStyle/>
                    <a:p>
                      <a:pPr algn="ctr"/>
                      <a:r>
                        <a:rPr lang="en-MY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5.2: No. Innovative Products </a:t>
                      </a:r>
                      <a:br>
                        <a:rPr lang="en-MY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MY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[Internet of Things (</a:t>
                      </a:r>
                      <a:r>
                        <a:rPr lang="en-MY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IoT</a:t>
                      </a:r>
                      <a:r>
                        <a:rPr lang="en-MY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)]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703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8694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34081">
                <a:tc gridSpan="7">
                  <a:txBody>
                    <a:bodyPr/>
                    <a:lstStyle/>
                    <a:p>
                      <a:pPr marL="914400" lvl="2" indent="0" algn="l">
                        <a:buFont typeface="Arial"/>
                        <a:buNone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Innovative product development phases (identified industries)</a:t>
                      </a:r>
                    </a:p>
                    <a:p>
                      <a:pPr marL="9144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Product with no/ minimal innovative characteristics</a:t>
                      </a:r>
                    </a:p>
                    <a:p>
                      <a:pPr marL="9144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synergize industry expertise with faculty talent </a:t>
                      </a:r>
                      <a:endParaRPr lang="en-MY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8919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95764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Acquire real problem from industry and </a:t>
                      </a:r>
                      <a:r>
                        <a:rPr lang="en-MY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gov</a:t>
                      </a:r>
                      <a:endParaRPr lang="en-US" sz="14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457200" marR="0" lvl="0" indent="-457200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Meeting with director of industry relation division from MOE-second week July 2015 </a:t>
                      </a:r>
                    </a:p>
                    <a:p>
                      <a:pPr marL="457200" marR="0" lvl="0" indent="-457200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Special-Interest-Group (SIG) Innovation hub</a:t>
                      </a:r>
                    </a:p>
                    <a:p>
                      <a:pPr marL="457200" marR="0" lvl="0" indent="-457200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HUB of computing expertise </a:t>
                      </a:r>
                      <a:endParaRPr lang="en-US" sz="14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members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4140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Encourage proof of concept project</a:t>
                      </a:r>
                      <a:endParaRPr lang="en-US" sz="14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457200" marR="0" lvl="0" indent="-457200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Innovative Product Project Initiative – </a:t>
                      </a:r>
                      <a:r>
                        <a:rPr lang="en-MY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</a:t>
                      </a: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 2016/2017 </a:t>
                      </a:r>
                    </a:p>
                    <a:p>
                      <a:pPr marL="457200" marR="0" lvl="0" indent="-457200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lang="en-MY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MoU</a:t>
                      </a: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</a:t>
                      </a:r>
                      <a:r>
                        <a:rPr lang="en-MY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MoA</a:t>
                      </a: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research grants/ funding</a:t>
                      </a:r>
                    </a:p>
                    <a:p>
                      <a:pPr marL="457200" marR="0" lvl="0" indent="-457200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Crowdfunding/ crowdsourcing </a:t>
                      </a:r>
                      <a:endParaRPr lang="en-US" sz="14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members</a:t>
                      </a:r>
                    </a:p>
                  </a:txBody>
                  <a:tcPr/>
                </a:tc>
              </a:tr>
              <a:tr h="74140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Strengthen student soft skill and technical skill </a:t>
                      </a:r>
                      <a:endParaRPr lang="en-US" sz="14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457200" marR="0" lvl="0" indent="-457200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Faculty courses –every semester </a:t>
                      </a:r>
                    </a:p>
                    <a:p>
                      <a:pPr marL="457200" marR="0" lvl="0" indent="-457200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Innovative Product Project Initiative – </a:t>
                      </a:r>
                      <a:r>
                        <a:rPr lang="en-MY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</a:t>
                      </a: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 2016/2017</a:t>
                      </a:r>
                    </a:p>
                    <a:p>
                      <a:pPr marL="457200" marR="0" lvl="0" indent="-457200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lang="en-MY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Bootcamp</a:t>
                      </a:r>
                      <a:endParaRPr lang="en-US" sz="14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members</a:t>
                      </a:r>
                    </a:p>
                  </a:txBody>
                  <a:tcPr/>
                </a:tc>
              </a:tr>
              <a:tr h="74140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Product commercialization</a:t>
                      </a:r>
                      <a:endParaRPr lang="en-US" sz="14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457200" marR="0" lvl="0" indent="-457200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Patent filing </a:t>
                      </a:r>
                    </a:p>
                    <a:p>
                      <a:pPr marL="457200" marR="0" lvl="0" indent="-457200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Seek funding and consultancy from government and private sector</a:t>
                      </a:r>
                      <a:endParaRPr lang="en-US" sz="14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IPR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41405">
                <a:tc gridSpan="2">
                  <a:txBody>
                    <a:bodyPr/>
                    <a:lstStyle/>
                    <a:p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Collaboration with National and International </a:t>
                      </a:r>
                      <a:r>
                        <a:rPr lang="en-MY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RnD</a:t>
                      </a: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centers</a:t>
                      </a: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(e.g. CERN an IDRC) </a:t>
                      </a: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457200" indent="-457200">
                        <a:buFont typeface="+mj-lt"/>
                        <a:buAutoNum type="romanLcPeriod"/>
                      </a:pPr>
                      <a:r>
                        <a:rPr lang="en-MY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MoU</a:t>
                      </a: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</a:t>
                      </a:r>
                      <a:r>
                        <a:rPr lang="en-MY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MoA</a:t>
                      </a: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research grants </a:t>
                      </a:r>
                    </a:p>
                    <a:p>
                      <a:pPr marL="457200" indent="-457200">
                        <a:buFont typeface="+mj-lt"/>
                        <a:buAutoNum type="romanLcPeriod"/>
                      </a:pP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Develop an innovation hub to support student teams involved in international, national and internal competitions</a:t>
                      </a: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members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578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32833210"/>
              </p:ext>
            </p:extLst>
          </p:nvPr>
        </p:nvGraphicFramePr>
        <p:xfrm>
          <a:off x="109057" y="1144574"/>
          <a:ext cx="8215793" cy="51419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4558" y="2287890"/>
            <a:ext cx="1888385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VISION</a:t>
            </a:r>
            <a:endParaRPr lang="en-MY" sz="2000" b="1" dirty="0">
              <a:ln/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35304" y="4547182"/>
            <a:ext cx="2342276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MISSION</a:t>
            </a:r>
            <a:endParaRPr lang="en-MY" sz="2000" b="1" dirty="0">
              <a:ln/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118145"/>
            <a:ext cx="9143999" cy="547382"/>
          </a:xfrm>
        </p:spPr>
        <p:txBody>
          <a:bodyPr>
            <a:noAutofit/>
          </a:bodyPr>
          <a:lstStyle/>
          <a:p>
            <a:r>
              <a:rPr lang="en-MY" sz="4000" b="1" dirty="0" err="1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FCSIT</a:t>
            </a:r>
            <a:r>
              <a:rPr lang="en-MY" sz="4000" b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VISION &amp; MISSION</a:t>
            </a:r>
            <a:endParaRPr lang="en-MY" sz="4000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199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7110112"/>
              </p:ext>
            </p:extLst>
          </p:nvPr>
        </p:nvGraphicFramePr>
        <p:xfrm>
          <a:off x="0" y="0"/>
          <a:ext cx="9144000" cy="685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1590"/>
                <a:gridCol w="537327"/>
                <a:gridCol w="1274263"/>
                <a:gridCol w="1811590"/>
                <a:gridCol w="1871070"/>
                <a:gridCol w="764369"/>
                <a:gridCol w="1073791"/>
              </a:tblGrid>
              <a:tr h="466604">
                <a:tc gridSpan="7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6: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No. Commercialize Product / Services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3284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9103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86459">
                <a:tc gridSpan="7">
                  <a:txBody>
                    <a:bodyPr/>
                    <a:lstStyle/>
                    <a:p>
                      <a:pPr marL="227013" lvl="1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REQUIREMENTS: </a:t>
                      </a:r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Liaison officers for commercialization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2) Business plan market analysis and industrial matching 3) Industry partnership</a:t>
                      </a:r>
                    </a:p>
                    <a:p>
                      <a:pPr marL="227013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OBSTACLES: </a:t>
                      </a:r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Limitatio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 of novel research idea 2) </a:t>
                      </a:r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Awareness of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staff and</a:t>
                      </a:r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student interest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on </a:t>
                      </a:r>
                      <a:r>
                        <a:rPr lang="en-US" sz="16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technopreneurship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3) Lacking of experts on business plan writing and preparation, database for market analysis and insufficient industrial linkage to research project</a:t>
                      </a:r>
                    </a:p>
                    <a:p>
                      <a:pPr marL="227013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STRATEGY:</a:t>
                      </a:r>
                      <a:r>
                        <a:rPr lang="en-U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answer the needs of the future technology</a:t>
                      </a:r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107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964318">
                <a:tc grid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Identification and protection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ideas or invention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168275" lvl="0" indent="-168275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Identification of niche research areas.</a:t>
                      </a:r>
                      <a:endParaRPr lang="en-MY" sz="14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68275" lvl="0" indent="-168275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Identification of key research “players” at the faculty level for the different departments.</a:t>
                      </a:r>
                      <a:endParaRPr lang="en-MY" sz="14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68275" indent="-168275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Identification if IP worthy research ideas.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IPR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835309">
                <a:tc gridSpan="2"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Translation of research prototype into pre-commercialization product</a:t>
                      </a:r>
                      <a:endParaRPr lang="en-US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168275" lvl="0" indent="-168275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Collection of proof of concepts from completed research.</a:t>
                      </a:r>
                    </a:p>
                    <a:p>
                      <a:pPr marL="168275" marR="0" lvl="0" indent="-1682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Apply for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pre-commercialization grant (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technofund,innofund,mgs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68275" marR="0" lvl="0" indent="-1682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Product development.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65602">
                <a:tc grid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Licensing or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spin-off matured commercial or technology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168275" lvl="0" indent="-168275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 plan several spinoff companies/licensing based on the different niche research areas identified in the “identification” stage.</a:t>
                      </a:r>
                    </a:p>
                    <a:p>
                      <a:pPr marL="168275" marR="0" indent="-1682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Nurturing program for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technopreneurship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TF: BIG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964318">
                <a:tc grid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Marketing 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168275" lvl="0" indent="-168275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 provide an overview/ summarization of the different products offered by the faculty.</a:t>
                      </a:r>
                      <a:endParaRPr lang="en-MY" sz="14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68275" lvl="0" indent="-168275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Identification of target customers for the products developed.</a:t>
                      </a:r>
                      <a:endParaRPr lang="en-MY" sz="14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68275" indent="-168275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Promotion.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TF: Marketing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121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7647671"/>
              </p:ext>
            </p:extLst>
          </p:nvPr>
        </p:nvGraphicFramePr>
        <p:xfrm>
          <a:off x="0" y="0"/>
          <a:ext cx="9144000" cy="6858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831"/>
                <a:gridCol w="814941"/>
                <a:gridCol w="1038894"/>
                <a:gridCol w="1853831"/>
                <a:gridCol w="1853832"/>
                <a:gridCol w="665415"/>
                <a:gridCol w="1063256"/>
              </a:tblGrid>
              <a:tr h="828123">
                <a:tc gridSpan="7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6.1: No. Commercialize Product / Services 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[Digital Security]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8055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8275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46177">
                <a:tc gridSpan="7">
                  <a:txBody>
                    <a:bodyPr/>
                    <a:lstStyle/>
                    <a:p>
                      <a:pPr lvl="2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REQUIREMENTS: </a:t>
                      </a:r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Liaison officers for commercialization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2) Business plan market analysis and industrial matching. 3) Industry partnership.</a:t>
                      </a:r>
                    </a:p>
                    <a:p>
                      <a:pPr marL="9144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OBSTACLES: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Limitatio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 of novel research idea.</a:t>
                      </a:r>
                      <a:endParaRPr lang="en-US" sz="1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144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STRATEGY:</a:t>
                      </a:r>
                      <a:r>
                        <a:rPr lang="en-U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increase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IPR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research </a:t>
                      </a:r>
                      <a:endParaRPr lang="en-US" sz="1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6713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923492">
                <a:tc gridSpan="2"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Identification and protection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ideas or invention.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Identification of niche research areas.</a:t>
                      </a:r>
                      <a:endParaRPr lang="en-MY" sz="1400" kern="12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Identification of key research “players” at the faculty level for the different departments.</a:t>
                      </a:r>
                      <a:endParaRPr lang="en-MY" sz="1400" kern="12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Identification if IP worthy research ideas.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IPR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 anchor="ctr"/>
                </a:tc>
              </a:tr>
              <a:tr h="1046947">
                <a:tc gridSpan="2"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Translation of research prototype into pre-commercialization product.</a:t>
                      </a:r>
                      <a:endParaRPr lang="en-US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Collection of proof of concepts from completed research.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Apply for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pre-commercialization grant (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technofund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innofund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mgs)</a:t>
                      </a:r>
                      <a:endParaRPr lang="en-US" sz="1400" kern="12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Product development.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08794">
                <a:tc gridSpan="2"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Licensing or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spin-off matured commercial or technology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plan several spinoff companies/licensing based on the different niche research areas identified in the “identification” stage.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TF: BIG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 anchor="ctr"/>
                </a:tc>
              </a:tr>
              <a:tr h="1046947">
                <a:tc gridSpan="2"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Marketing 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provide an overview/ summarization of the different products offered by the faculty.</a:t>
                      </a:r>
                      <a:endParaRPr lang="en-MY" sz="1400" kern="12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Identification of target customers for the products developed.</a:t>
                      </a:r>
                      <a:endParaRPr lang="en-MY" sz="1400" kern="12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Promotion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TF: Marketing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088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8996390"/>
              </p:ext>
            </p:extLst>
          </p:nvPr>
        </p:nvGraphicFramePr>
        <p:xfrm>
          <a:off x="1" y="2747"/>
          <a:ext cx="9144001" cy="6858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6099"/>
                <a:gridCol w="331677"/>
                <a:gridCol w="1611423"/>
                <a:gridCol w="1917700"/>
                <a:gridCol w="1034293"/>
                <a:gridCol w="327560"/>
                <a:gridCol w="2105249"/>
              </a:tblGrid>
              <a:tr h="868014">
                <a:tc gridSpan="7">
                  <a:txBody>
                    <a:bodyPr/>
                    <a:lstStyle/>
                    <a:p>
                      <a:pPr marL="0" marR="0" lvl="0" indent="0" algn="ctr" defTabSz="13004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kumimoji="0" lang="en-US" sz="2400" b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  <a:sym typeface="News Gothic MT"/>
                        </a:rPr>
                        <a:t>INDICATOR 6.2: No. Commercialize Product / Services </a:t>
                      </a:r>
                    </a:p>
                    <a:p>
                      <a:pPr marL="0" marR="0" lvl="0" indent="0" algn="ctr" defTabSz="13004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kumimoji="0" lang="en-US" sz="2400" b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  <a:sym typeface="News Gothic MT"/>
                        </a:rPr>
                        <a:t>[Cloud Computing &amp; Hybrid Cloud]</a:t>
                      </a:r>
                      <a:endParaRPr kumimoji="0" lang="en-MY" sz="24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News Gothic MT"/>
                        <a:cs typeface="Arial" panose="020B0604020202020204" pitchFamily="34" charset="0"/>
                        <a:sym typeface="News Gothic M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90796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88948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473702">
                <a:tc gridSpan="7">
                  <a:txBody>
                    <a:bodyPr/>
                    <a:lstStyle/>
                    <a:p>
                      <a:pPr lvl="2" algn="l" defTabSz="1300459">
                        <a:defRPr sz="1800"/>
                      </a:pPr>
                      <a:r>
                        <a:rPr lang="en-US" sz="1600" b="1" kern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</a:t>
                      </a:r>
                      <a:r>
                        <a:rPr lang="en-US" sz="1600" kern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Software Developers in form of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UG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students and RAs,                             </a:t>
                      </a:r>
                      <a:b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Support from UM for commercialization</a:t>
                      </a:r>
                    </a:p>
                    <a:p>
                      <a:pPr lvl="2" algn="l" defTabSz="1300459">
                        <a:defRPr sz="1800"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600" kern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Traine</a:t>
                      </a: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 developers unavailable, Not suitable commercialisation policy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14400" marR="0" lvl="2" indent="0" algn="l" defTabSz="13004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en-US" sz="1600" b="1" u="none" strike="noStrike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u="none" strike="noStrike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Offer cloud development training to students, Review policies for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commercialisation</a:t>
                      </a:r>
                      <a:endParaRPr lang="en-US" sz="1600" i="0" dirty="0" smtClean="0">
                        <a:latin typeface="Arial" panose="020B0604020202020204" pitchFamily="34" charset="0"/>
                        <a:ea typeface="News Gothic M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88564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965989">
                <a:tc gridSpan="2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Patents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vl="0" algn="l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File Patents on research as outlined in roadmap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  <a:tc gridSpan="2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Dr. Anjum
</a:t>
                      </a:r>
                      <a:r>
                        <a:rPr lang="en-US" sz="160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Prof. </a:t>
                      </a:r>
                      <a:r>
                        <a:rPr sz="160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Dr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. Abdullah Gani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</a:tr>
              <a:tr h="965989">
                <a:tc gridSpan="2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Cloud OS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vl="0" algn="l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Establish commercial entity based on Cloud Operating System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  <a:tc gridSpan="2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Dr. Anjum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</a:tr>
              <a:tr h="915466">
                <a:tc gridSpan="2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Cloud App Profiling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vl="0" algn="l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Establish commercial entity based on Cloud App profiling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  <a:tc gridSpan="2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Dr. Anjum
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Prof. </a:t>
                      </a:r>
                      <a:r>
                        <a:rPr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Dr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. Abdullah </a:t>
                      </a:r>
                      <a:r>
                        <a:rPr sz="1600" dirty="0" err="1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Gani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176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7040298"/>
              </p:ext>
            </p:extLst>
          </p:nvPr>
        </p:nvGraphicFramePr>
        <p:xfrm>
          <a:off x="1" y="2747"/>
          <a:ext cx="9144001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6099"/>
                <a:gridCol w="214719"/>
                <a:gridCol w="1728381"/>
                <a:gridCol w="1599609"/>
                <a:gridCol w="1850065"/>
                <a:gridCol w="255182"/>
                <a:gridCol w="1679946"/>
              </a:tblGrid>
              <a:tr h="856594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  <a:tabLst/>
                        <a:defRPr/>
                      </a:pPr>
                      <a:r>
                        <a:rPr lang="en-US" sz="24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INDICATOR 6.3: No. Commercialize Product / Services </a:t>
                      </a:r>
                      <a:br>
                        <a:rPr lang="en-US" sz="24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</a:br>
                      <a:r>
                        <a:rPr lang="en-US" sz="24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[COVIRO]</a:t>
                      </a:r>
                      <a:endParaRPr lang="en-MY" sz="2400" u="none" strike="noStrike" cap="none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  <a:rtl val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80709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82928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03946">
                <a:tc gridSpan="7">
                  <a:txBody>
                    <a:bodyPr/>
                    <a:lstStyle/>
                    <a:p>
                      <a:pPr marL="990600" marR="0" lvl="2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Arial"/>
                        <a:buNone/>
                      </a:pPr>
                      <a:r>
                        <a:rPr lang="en-US" sz="1600" b="1" kern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</a:t>
                      </a:r>
                      <a:r>
                        <a:rPr lang="en-US" sz="1600" kern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MY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To meet the minimum requirements to achieve from </a:t>
                      </a:r>
                      <a:r>
                        <a:rPr lang="en-MY" sz="1600" u="none" strike="noStrike" cap="non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RG</a:t>
                      </a:r>
                      <a:r>
                        <a:rPr lang="en-MY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 to RC</a:t>
                      </a:r>
                    </a:p>
                    <a:p>
                      <a:pPr marL="990600" marR="0" lvl="2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Arial"/>
                        <a:buNone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Different criteria to achieve RC status</a:t>
                      </a:r>
                    </a:p>
                    <a:p>
                      <a:pPr marL="990600" marR="0" lvl="2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Arial"/>
                        <a:buNone/>
                      </a:pPr>
                      <a:r>
                        <a:rPr lang="en-US" sz="1600" b="1" u="none" strike="noStrike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u="none" strike="noStrike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To achieve minimum requirements of RC status</a:t>
                      </a:r>
                      <a:endParaRPr lang="en-US" sz="1600" i="0" dirty="0" smtClean="0">
                        <a:latin typeface="Arial" panose="020B0604020202020204" pitchFamily="34" charset="0"/>
                        <a:ea typeface="News Gothic M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17257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912007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  <a:rtl val="0"/>
                        </a:rPr>
                        <a:t>Seminar and workshop</a:t>
                      </a:r>
                    </a:p>
                  </a:txBody>
                  <a:tcPr marL="91441" marR="91441" marT="45721" marB="45721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457200" marR="0" lvl="0" indent="-3556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Arial"/>
                        <a:buChar char="●"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  <a:rtl val="0"/>
                        </a:rPr>
                        <a:t>Attend seminars and workshops on various aspects of commercialisation for awareness enhancement and information dissemination.</a:t>
                      </a:r>
                    </a:p>
                    <a:p>
                      <a:pPr marL="457200" marR="0" lvl="0" indent="-3556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Arial"/>
                        <a:buChar char="●"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  <a:rtl val="0"/>
                        </a:rPr>
                        <a:t>Constant dialogues and discussions with external parties such as venture capitalists, commercialisation seed funding agencies, private corporate industries</a:t>
                      </a:r>
                    </a:p>
                  </a:txBody>
                  <a:tcPr marL="130050" marR="130050" marT="65025" marB="65025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endParaRPr lang="en-MY" sz="2000" u="none" strike="noStrike" cap="none" baseline="0" dirty="0">
                        <a:rtl val="0"/>
                      </a:endParaRPr>
                    </a:p>
                  </a:txBody>
                  <a:tcPr marL="130050" marR="130050" marT="65025" marB="650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All </a:t>
                      </a:r>
                      <a:r>
                        <a:rPr lang="en-MY" sz="1600" u="none" strike="noStrike" cap="none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COVIRO</a:t>
                      </a: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 members</a:t>
                      </a:r>
                    </a:p>
                  </a:txBody>
                  <a:tcPr marL="130050" marR="130050" marT="65025" marB="65025" anchor="ctr"/>
                </a:tc>
              </a:tr>
              <a:tr h="1658201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u="none" strike="noStrike" cap="none" baseline="0" dirty="0" err="1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  <a:rtl val="0"/>
                        </a:rPr>
                        <a:t>IPR</a:t>
                      </a: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  <a:rtl val="0"/>
                        </a:rPr>
                        <a:t> Filing</a:t>
                      </a:r>
                    </a:p>
                  </a:txBody>
                  <a:tcPr marL="91441" marR="91441" marT="45721" marB="45721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457200" marR="0" lvl="0" indent="-3556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Char char="●"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Home-care robot (CARE DROID)</a:t>
                      </a:r>
                    </a:p>
                    <a:p>
                      <a:pPr marL="457200" marR="0" lvl="0" indent="-3556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Char char="●"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3D SLAM system</a:t>
                      </a:r>
                    </a:p>
                    <a:p>
                      <a:pPr marL="457200" marR="0" lvl="0" indent="-3556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Char char="●"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Connected Healthcare System</a:t>
                      </a:r>
                    </a:p>
                    <a:p>
                      <a:pPr marL="457200" marR="0" lvl="0" indent="-3556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Char char="●"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Learner’s Assessment Tool</a:t>
                      </a:r>
                    </a:p>
                    <a:p>
                      <a:pPr marL="457200" marR="0" lvl="0" indent="-3556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Char char="●"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Collision Avoidance System</a:t>
                      </a:r>
                    </a:p>
                    <a:p>
                      <a:pPr marL="457200" marR="0" lvl="0" indent="-3556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Char char="●"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Real-Time Surveillance System</a:t>
                      </a:r>
                    </a:p>
                  </a:txBody>
                  <a:tcPr marL="130050" marR="130050" marT="65025" marB="65025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endParaRPr lang="en-MY" sz="2000" u="none" strike="noStrike" cap="none" baseline="0" dirty="0">
                        <a:rtl val="0"/>
                      </a:endParaRPr>
                    </a:p>
                  </a:txBody>
                  <a:tcPr marL="130050" marR="130050" marT="65025" marB="650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All </a:t>
                      </a:r>
                      <a:r>
                        <a:rPr lang="en-MY" sz="1600" u="none" strike="noStrike" cap="none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COVIRO</a:t>
                      </a: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 members</a:t>
                      </a:r>
                    </a:p>
                  </a:txBody>
                  <a:tcPr marL="130050" marR="130050" marT="65025" marB="650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324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9115891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32"/>
                <a:gridCol w="1803633"/>
                <a:gridCol w="175901"/>
                <a:gridCol w="1652899"/>
                <a:gridCol w="1887523"/>
                <a:gridCol w="285226"/>
                <a:gridCol w="1610686"/>
              </a:tblGrid>
              <a:tr h="920162">
                <a:tc gridSpan="7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6.4: No. Commercialize Product / Services </a:t>
                      </a:r>
                      <a:b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[Data Science &amp; Big Data]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7239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0466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800919">
                <a:tc gridSpan="7">
                  <a:txBody>
                    <a:bodyPr/>
                    <a:lstStyle/>
                    <a:p>
                      <a:pPr marL="914400" lvl="2" indent="0" algn="l">
                        <a:buFont typeface="Arial"/>
                        <a:buNone/>
                      </a:pPr>
                      <a:r>
                        <a:rPr lang="en-US" sz="16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New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algorithm, process and tool from research output</a:t>
                      </a:r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2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Difficulties to identify which research output that can be patented</a:t>
                      </a:r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2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 To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increase patent filing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905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89144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research output that can be patented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Meeting with Patent Agent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members</a:t>
                      </a:r>
                    </a:p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194507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File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patent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Collaborate with Patent Agent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IPR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457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338178"/>
              </p:ext>
            </p:extLst>
          </p:nvPr>
        </p:nvGraphicFramePr>
        <p:xfrm>
          <a:off x="0" y="-827"/>
          <a:ext cx="9144000" cy="688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831"/>
                <a:gridCol w="335696"/>
                <a:gridCol w="1518139"/>
                <a:gridCol w="1853831"/>
                <a:gridCol w="1853832"/>
                <a:gridCol w="529045"/>
                <a:gridCol w="1199626"/>
              </a:tblGrid>
              <a:tr h="819319">
                <a:tc gridSpan="7">
                  <a:txBody>
                    <a:bodyPr/>
                    <a:lstStyle/>
                    <a:p>
                      <a:pPr algn="ctr"/>
                      <a:r>
                        <a:rPr lang="en-MY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6.5: No. Commercialize Product / Services </a:t>
                      </a:r>
                      <a:br>
                        <a:rPr lang="en-MY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MY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[Internet of Things (</a:t>
                      </a:r>
                      <a:r>
                        <a:rPr lang="en-MY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IoT</a:t>
                      </a:r>
                      <a:r>
                        <a:rPr lang="en-MY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)]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18770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4023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56566">
                <a:tc gridSpan="7">
                  <a:txBody>
                    <a:bodyPr/>
                    <a:lstStyle/>
                    <a:p>
                      <a:pPr marL="457200" lvl="1" indent="0" algn="l">
                        <a:buFont typeface="Arial"/>
                        <a:buNone/>
                      </a:pPr>
                      <a:r>
                        <a:rPr lang="en-US" sz="15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</a:t>
                      </a: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1) </a:t>
                      </a:r>
                      <a:r>
                        <a:rPr lang="en-MY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Liaison officers for commercialization. 2) Business plan market analysis and industrial matching. 3) Industry partnership.</a:t>
                      </a:r>
                      <a:endParaRPr lang="en-US" sz="15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1" algn="l"/>
                      <a:r>
                        <a:rPr lang="en-US" sz="15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OBSTACLES</a:t>
                      </a: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1) </a:t>
                      </a:r>
                      <a:r>
                        <a:rPr lang="en-MY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Limitation of novel research idea. 2) Awareness of staff and student interest on </a:t>
                      </a:r>
                      <a:r>
                        <a:rPr lang="en-MY" sz="15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technopreneurship</a:t>
                      </a:r>
                      <a:r>
                        <a:rPr lang="en-MY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3) Lacking of experts on business plan writing and preparation, database for market analysis and insufficient industrial linkage to research project.</a:t>
                      </a:r>
                    </a:p>
                    <a:p>
                      <a:pPr lvl="1" algn="l"/>
                      <a:r>
                        <a:rPr lang="en-US" sz="15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MY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answer the needs of the future technology.</a:t>
                      </a:r>
                      <a:endParaRPr lang="en-MY" sz="15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0345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72828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Identification and protection of ideas or invention </a:t>
                      </a:r>
                      <a:endParaRPr lang="en-US" sz="14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400050" indent="-400050">
                        <a:buFont typeface="+mj-lt"/>
                        <a:buAutoNum type="romanLcPeriod"/>
                      </a:pP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400050" indent="-400050">
                        <a:buFont typeface="+mj-lt"/>
                        <a:buAutoNum type="romanLcPeriod"/>
                      </a:pP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Identification of niche research areas. </a:t>
                      </a:r>
                    </a:p>
                    <a:p>
                      <a:pPr marL="400050" indent="-400050">
                        <a:buFont typeface="+mj-lt"/>
                        <a:buAutoNum type="romanLcPeriod"/>
                      </a:pP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Identification of key research “players” at the research group.</a:t>
                      </a:r>
                      <a:r>
                        <a:rPr lang="en-MY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400050" indent="-400050">
                        <a:buFont typeface="+mj-lt"/>
                        <a:buAutoNum type="romanLcPeriod"/>
                      </a:pP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Identification if IP worthy research ideas.</a:t>
                      </a: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members</a:t>
                      </a:r>
                    </a:p>
                  </a:txBody>
                  <a:tcPr/>
                </a:tc>
              </a:tr>
              <a:tr h="94069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Translation of research prototype into </a:t>
                      </a:r>
                      <a:r>
                        <a:rPr lang="en-MY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precommercialization</a:t>
                      </a: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product</a:t>
                      </a:r>
                      <a:endParaRPr lang="en-US" sz="14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400050" indent="-400050">
                        <a:buFont typeface="+mj-lt"/>
                        <a:buAutoNum type="romanLcPeriod"/>
                      </a:pP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400050" indent="-400050">
                        <a:buFont typeface="+mj-lt"/>
                        <a:buAutoNum type="romanLcPeriod"/>
                      </a:pP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Collection of proof of concepts from completed research.</a:t>
                      </a:r>
                    </a:p>
                    <a:p>
                      <a:pPr marL="400050" indent="-400050">
                        <a:buFont typeface="+mj-lt"/>
                        <a:buAutoNum type="romanLcPeriod"/>
                      </a:pP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Apply for pre-commercialization grant (</a:t>
                      </a:r>
                      <a:r>
                        <a:rPr lang="en-MY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technofund,innofund,mgs</a:t>
                      </a: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</a:p>
                    <a:p>
                      <a:pPr marL="400050" indent="-400050">
                        <a:buFont typeface="+mj-lt"/>
                        <a:buAutoNum type="romanLcPeriod"/>
                      </a:pP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Product development.</a:t>
                      </a: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members</a:t>
                      </a:r>
                    </a:p>
                  </a:txBody>
                  <a:tcPr/>
                </a:tc>
              </a:tr>
              <a:tr h="72828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Licensing or spin-off matured commercial or technology </a:t>
                      </a:r>
                      <a:endParaRPr lang="en-US" sz="14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400050" indent="-400050">
                        <a:buFont typeface="+mj-lt"/>
                        <a:buAutoNum type="romanLcPeriod"/>
                      </a:pP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400050" indent="-400050">
                        <a:buFont typeface="+mj-lt"/>
                        <a:buAutoNum type="romanLcPeriod"/>
                      </a:pP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plan several spinoff companies/licensing based on the different niche research areas identified in the “identification” stage. </a:t>
                      </a:r>
                    </a:p>
                    <a:p>
                      <a:pPr marL="400050" indent="-400050">
                        <a:buFont typeface="+mj-lt"/>
                        <a:buAutoNum type="romanLcPeriod"/>
                      </a:pP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Nurturing program for </a:t>
                      </a:r>
                      <a:r>
                        <a:rPr lang="en-MY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technopreneurship</a:t>
                      </a: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BIG</a:t>
                      </a: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94069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Marketing </a:t>
                      </a:r>
                      <a:endParaRPr lang="en-US" sz="14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400050" indent="-400050">
                        <a:buFont typeface="+mj-lt"/>
                        <a:buAutoNum type="romanLcPeriod"/>
                      </a:pP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400050" indent="-400050">
                        <a:buFont typeface="+mj-lt"/>
                        <a:buAutoNum type="romanLcPeriod"/>
                      </a:pP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provide an overview/ summarization of the different products offered by the faculty. </a:t>
                      </a:r>
                    </a:p>
                    <a:p>
                      <a:pPr marL="400050" indent="-400050">
                        <a:buFont typeface="+mj-lt"/>
                        <a:buAutoNum type="romanLcPeriod"/>
                      </a:pP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Identification of target customers for the products developed.</a:t>
                      </a:r>
                    </a:p>
                    <a:p>
                      <a:pPr marL="400050" indent="-400050">
                        <a:buFont typeface="+mj-lt"/>
                        <a:buAutoNum type="romanLcPeriod"/>
                      </a:pPr>
                      <a:r>
                        <a:rPr lang="en-MY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Promotion.</a:t>
                      </a: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Marketing</a:t>
                      </a: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074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915286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831"/>
                <a:gridCol w="1048857"/>
                <a:gridCol w="804978"/>
                <a:gridCol w="1853831"/>
                <a:gridCol w="1853832"/>
                <a:gridCol w="523046"/>
                <a:gridCol w="1205625"/>
              </a:tblGrid>
              <a:tr h="953021">
                <a:tc gridSpan="7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6.6: No. Commercialize Product / Services </a:t>
                      </a:r>
                      <a:b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[Smart Advisor Roadmap]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9800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0745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11549">
                <a:tc gridSpan="7">
                  <a:txBody>
                    <a:bodyPr/>
                    <a:lstStyle/>
                    <a:p>
                      <a:pPr lvl="2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Novel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research outputs</a:t>
                      </a:r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2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Difficulty to identify the potential research elements for patent</a:t>
                      </a:r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2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To increase numbers of patent filling</a:t>
                      </a:r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3972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34938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identify 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potential research element for patent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conduct regular discussion among group members  and patent agents for identifying potential research elements.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22281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engage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with well experienced agent 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liaise with UMCIC to appoint well experienced agent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NF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923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096545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831"/>
                <a:gridCol w="825574"/>
                <a:gridCol w="1028261"/>
                <a:gridCol w="1853831"/>
                <a:gridCol w="1853833"/>
                <a:gridCol w="1728670"/>
              </a:tblGrid>
              <a:tr h="829819">
                <a:tc gridSpan="6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6.7: No. Commercialize Product / Services [Speech to Speech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Translation]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1909">
                <a:tc gridSpan="6"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107569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products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932230">
                <a:tc gridSpan="6">
                  <a:txBody>
                    <a:bodyPr/>
                    <a:lstStyle/>
                    <a:p>
                      <a:pPr marL="457200" lvl="1" indent="0" algn="l">
                        <a:buFont typeface="Arial"/>
                        <a:buNone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REQUIREMENTS: </a:t>
                      </a:r>
                    </a:p>
                    <a:p>
                      <a:pPr marL="457200" lvl="1" indent="0" algn="l">
                        <a:buFont typeface="Arial"/>
                        <a:buNone/>
                      </a:pPr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Identified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problems from NKRA (infrastructure, crime rate, e-health, communication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barrier). 2)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Establish the connection with respective governmental agencies.</a:t>
                      </a:r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1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Lack of information dissemination due to language and communication barrier</a:t>
                      </a:r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1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 To promote society integration and security through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computer-assisted communication</a:t>
                      </a:r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6967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829819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Point of Reference 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Establish an effective team to liaison with the </a:t>
                      </a:r>
                      <a:r>
                        <a:rPr lang="en-MY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respective governmental agencies.</a:t>
                      </a:r>
                    </a:p>
                    <a:p>
                      <a:pPr algn="l"/>
                      <a:endParaRPr lang="en-US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Team leader</a:t>
                      </a: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Gov. agencies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321564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 startAt="2"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Innovative and resource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efficient core and multi-lingual computer based communication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233363" indent="-233363" algn="l">
                        <a:buFont typeface="+mj-lt"/>
                        <a:buAutoNum type="romanLcPeriod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effective solution for multi-lingual communication</a:t>
                      </a:r>
                    </a:p>
                    <a:p>
                      <a:pPr marL="233363" indent="-233363" algn="l">
                        <a:buFont typeface="+mj-lt"/>
                        <a:buAutoNum type="romanLcPeriod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the appropriate core language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Team members</a:t>
                      </a: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Students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332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in FCSIT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6508696"/>
              </p:ext>
            </p:extLst>
          </p:nvPr>
        </p:nvGraphicFramePr>
        <p:xfrm>
          <a:off x="0" y="0"/>
          <a:ext cx="9144001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318782"/>
                <a:gridCol w="1510019"/>
                <a:gridCol w="1828800"/>
                <a:gridCol w="1073790"/>
                <a:gridCol w="755010"/>
                <a:gridCol w="1828800"/>
              </a:tblGrid>
              <a:tr h="450329">
                <a:tc gridSpan="7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7: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First Class </a:t>
                      </a:r>
                      <a:r>
                        <a:rPr lang="en-US" sz="2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Graduands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0264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105076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 first class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 more than CGPA 3.5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 first class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40% more than CGPA 3.5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30% first class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60% more than CGPA 3.5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40% first class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80% more than CGPA 3.5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50% first class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90% more than CGPA 3.5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290945">
                <a:tc gridSpan="7">
                  <a:txBody>
                    <a:bodyPr/>
                    <a:lstStyle/>
                    <a:p>
                      <a:pPr marL="9144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REQUIREMENT:</a:t>
                      </a:r>
                      <a:r>
                        <a:rPr lang="en-U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Produce students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with high </a:t>
                      </a:r>
                      <a:r>
                        <a:rPr lang="en-US" sz="16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CGPA</a:t>
                      </a:r>
                      <a:endParaRPr lang="en-US" sz="1600" b="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144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OBSTACLES: </a:t>
                      </a:r>
                    </a:p>
                    <a:p>
                      <a:pPr marL="1257300" marR="0" lvl="2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Lack of motivation and awareness on the importance of first class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graduate</a:t>
                      </a:r>
                    </a:p>
                    <a:p>
                      <a:pPr marL="1257300" marR="0" lvl="2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Inconsistency of student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performance </a:t>
                      </a:r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144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STRATEGY:</a:t>
                      </a:r>
                      <a:r>
                        <a:rPr lang="en-U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drive 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undergraduate </a:t>
                      </a:r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excellence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022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933024">
                <a:tc gridSpan="2"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First class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graduands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culture</a:t>
                      </a:r>
                    </a:p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400050" indent="-400050">
                        <a:buAutoNum type="romanLcParenBoth"/>
                      </a:pPr>
                      <a:endParaRPr lang="en-US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227013" indent="-227013" algn="just">
                        <a:buFont typeface="+mj-lt"/>
                        <a:buAutoNum type="arabicPeriod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Motivation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awareness program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Industry talk in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 and Alumni talk 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</a:t>
                      </a:r>
                    </a:p>
                    <a:p>
                      <a:pPr marL="227013" indent="-227013" algn="just">
                        <a:buFont typeface="+mj-lt"/>
                        <a:buAutoNum type="arabicPeriod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First Class Interest Group (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FCiG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): setup in December 2016</a:t>
                      </a:r>
                    </a:p>
                    <a:p>
                      <a:pPr marL="227013" indent="-227013" algn="just">
                        <a:buFont typeface="+mj-lt"/>
                        <a:buAutoNum type="arabicPeriod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Academia involvement- in seminars for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 and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17475" indent="-117475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Industry-Faculty Coordinator </a:t>
                      </a:r>
                      <a:b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(AP Dr.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Chiew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Thiam Kian). </a:t>
                      </a:r>
                    </a:p>
                    <a:p>
                      <a:pPr marL="117475" indent="-117475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Alumni-Faculty Coordinator </a:t>
                      </a:r>
                      <a:b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(Mr. Mohd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Khalit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Othman)</a:t>
                      </a:r>
                    </a:p>
                    <a:p>
                      <a:pPr marL="117475" indent="-117475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Task 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Force First Class 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(lead by Dr.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Siti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Hafizah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</a:tr>
              <a:tr h="570417">
                <a:tc gridSpan="2"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Multi-level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mould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0" i="0" u="none" strike="noStrike" cap="none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1 first class senior mold 1 first class freshmen-performance monitored every semester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TF: FC</a:t>
                      </a:r>
                    </a:p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dirty="0"/>
                    </a:p>
                  </a:txBody>
                  <a:tcPr/>
                </a:tc>
              </a:tr>
              <a:tr h="810593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Positively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skewed distribution of student performance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indent="0" algn="l">
                        <a:buNone/>
                      </a:pPr>
                      <a:endParaRPr lang="en-US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Tuition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classes on identified courses to improve student performance- two tuition classes every semester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TF: FC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673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455685"/>
              </p:ext>
            </p:extLst>
          </p:nvPr>
        </p:nvGraphicFramePr>
        <p:xfrm>
          <a:off x="0" y="0"/>
          <a:ext cx="9144000" cy="685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704675"/>
                <a:gridCol w="1124125"/>
                <a:gridCol w="1828801"/>
                <a:gridCol w="1828800"/>
                <a:gridCol w="352337"/>
                <a:gridCol w="1476462"/>
              </a:tblGrid>
              <a:tr h="548374">
                <a:tc gridSpan="7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8: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No. </a:t>
                      </a:r>
                      <a:r>
                        <a:rPr lang="en-US" sz="2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Programme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Accreditation</a:t>
                      </a:r>
                      <a:endParaRPr lang="en-US" sz="2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4201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131806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Program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Program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Undergraduate Program (BCS)</a:t>
                      </a:r>
                    </a:p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Program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Postgraduate Program (MCS)</a:t>
                      </a:r>
                    </a:p>
                    <a:p>
                      <a:pPr algn="ctr"/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67619">
                <a:tc gridSpan="7">
                  <a:txBody>
                    <a:bodyPr/>
                    <a:lstStyle/>
                    <a:p>
                      <a:pPr marL="684213" lvl="2" indent="0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REQUIREMENT: 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Appoint 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 Coordinator Committee Members &amp; Support from UM Top Management</a:t>
                      </a:r>
                    </a:p>
                    <a:p>
                      <a:pPr marL="684213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OBSTACLE: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Major restructuring of the existing curriculum to meet the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IAAP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requirement &amp;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Expensive Application Fees</a:t>
                      </a:r>
                      <a:endParaRPr lang="en-US" sz="1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684213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STRATEGY: </a:t>
                      </a:r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learn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the experience of others for </a:t>
                      </a:r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International Accreditation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2665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972196">
                <a:tc gridSpan="2"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Background Study on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IAAP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Establish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Task Force 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TF: IAAP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1085692">
                <a:tc gridSpan="2"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2"/>
                        <a:tabLst/>
                        <a:defRPr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Awareness</a:t>
                      </a:r>
                      <a:r>
                        <a:rPr lang="en-MY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preparation for IAAP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Create awareness</a:t>
                      </a:r>
                      <a:r>
                        <a:rPr lang="en-MY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about IAAP to faculty members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Establish Committee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Documentation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89185">
                <a:tc gridSpan="2"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3"/>
                        <a:tabLst/>
                        <a:defRPr/>
                      </a:pP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IAAP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Application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Approach IAAP Agency</a:t>
                      </a:r>
                      <a:endParaRPr lang="en-MY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MY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Visit by </a:t>
                      </a:r>
                      <a:r>
                        <a:rPr lang="en-MY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IAAP</a:t>
                      </a:r>
                      <a:r>
                        <a:rPr lang="en-MY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Agency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3419" y="1806779"/>
            <a:ext cx="665155" cy="326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3141" y="1774985"/>
            <a:ext cx="326064" cy="358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2107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763504"/>
              </p:ext>
            </p:extLst>
          </p:nvPr>
        </p:nvGraphicFramePr>
        <p:xfrm>
          <a:off x="151002" y="142613"/>
          <a:ext cx="8229600" cy="6417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642532" y="3233929"/>
            <a:ext cx="3263317" cy="175432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 algn="ctr"/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FCSIT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STRATEGIC 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76883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2597110"/>
              </p:ext>
            </p:extLst>
          </p:nvPr>
        </p:nvGraphicFramePr>
        <p:xfrm>
          <a:off x="0" y="0"/>
          <a:ext cx="9143998" cy="685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7983"/>
                <a:gridCol w="646769"/>
                <a:gridCol w="1181214"/>
                <a:gridCol w="1827983"/>
                <a:gridCol w="1369857"/>
                <a:gridCol w="462209"/>
                <a:gridCol w="1827983"/>
              </a:tblGrid>
              <a:tr h="459733">
                <a:tc gridSpan="7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9: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No. Local Postgraduates</a:t>
                      </a:r>
                      <a:endParaRPr lang="en-US" sz="2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7786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 smtClean="0"/>
                    </a:p>
                  </a:txBody>
                  <a:tcPr/>
                </a:tc>
              </a:tr>
              <a:tr h="58232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</a:p>
                  </a:txBody>
                  <a:tcPr/>
                </a:tc>
              </a:tr>
              <a:tr h="1808283">
                <a:tc gridSpan="7">
                  <a:txBody>
                    <a:bodyPr/>
                    <a:lstStyle/>
                    <a:p>
                      <a:pPr lvl="1" algn="l"/>
                      <a:r>
                        <a:rPr lang="en-U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REQUIREMENTS: 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Change employers mindset (support from top-management),                           flexible postgraduates programs, executive programs specific on computing  technology</a:t>
                      </a:r>
                    </a:p>
                    <a:p>
                      <a:pPr lvl="1" algn="l"/>
                      <a:r>
                        <a:rPr lang="en-U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OBSTACLES: </a:t>
                      </a:r>
                    </a:p>
                    <a:p>
                      <a:pPr marL="800100" lvl="1" indent="-342900" algn="l">
                        <a:buFont typeface="+mj-lt"/>
                        <a:buAutoNum type="arabicParenR"/>
                      </a:pP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Lack of support from employers for staff to pursue further studies </a:t>
                      </a:r>
                    </a:p>
                    <a:p>
                      <a:pPr marL="800100" lvl="1" indent="-342900" algn="l">
                        <a:buFont typeface="+mj-lt"/>
                        <a:buAutoNum type="arabicParenR"/>
                      </a:pP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Lack of career path opportunities with PG qualifications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STRATEGY:</a:t>
                      </a:r>
                      <a:r>
                        <a:rPr lang="en-U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n-US" sz="1600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establish smart partnership with GLC, private sector, government and                            semi-government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2737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27519">
                <a:tc gridSpan="2"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Awareness Programs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227013" marR="0" indent="-2270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Series of talks with the industries</a:t>
                      </a:r>
                    </a:p>
                    <a:p>
                      <a:pPr marL="227013" marR="0" indent="-2270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Marketing activities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TF: Marketing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TDIT, 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KJ,                       PG Coordinators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87436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Partnership</a:t>
                      </a:r>
                      <a:r>
                        <a:rPr lang="en-MY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with GLC or Government Sectors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Establish connection with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Syabas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PDRM, ATM,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Maktab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Perguruan</a:t>
                      </a:r>
                      <a:endParaRPr lang="en-US" sz="160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TF: Marketing</a:t>
                      </a:r>
                    </a:p>
                    <a:p>
                      <a:pPr algn="ctr"/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TDIT, KJ,                       PG Coordinators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27519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Executive postgraduate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programmes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Develop executive computing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technology related programs to cater for higher level executives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TDIT, program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coordinators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74657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Bootcamp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UG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PG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Bootcamp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Turn local undergraduates to postgraduates students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TDID,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TDIT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&amp; program coordinators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605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7850484"/>
              </p:ext>
            </p:extLst>
          </p:nvPr>
        </p:nvGraphicFramePr>
        <p:xfrm>
          <a:off x="0" y="-508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143"/>
                <a:gridCol w="1308461"/>
                <a:gridCol w="519681"/>
                <a:gridCol w="1828143"/>
                <a:gridCol w="1926464"/>
                <a:gridCol w="1733108"/>
              </a:tblGrid>
              <a:tr h="802146">
                <a:tc gridSpan="6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9.1: No. Local Postgraduates </a:t>
                      </a:r>
                      <a:b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[Digital Security]</a:t>
                      </a:r>
                    </a:p>
                  </a:txBody>
                  <a:tcPr marL="64294" marR="64294" marT="32147" marB="32147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41308">
                <a:tc gridSpan="6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73121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/>
                </a:tc>
              </a:tr>
              <a:tr h="1188138">
                <a:tc gridSpan="6">
                  <a:txBody>
                    <a:bodyPr/>
                    <a:lstStyle/>
                    <a:p>
                      <a:pPr lvl="3" algn="l"/>
                      <a:r>
                        <a:rPr lang="en-U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Promote security research area in the faculty</a:t>
                      </a:r>
                    </a:p>
                    <a:p>
                      <a:pPr lvl="3" algn="l"/>
                      <a:r>
                        <a:rPr lang="en-U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OBSTACLES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Not accredited security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programme</a:t>
                      </a:r>
                      <a:endParaRPr lang="en-US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371600" marR="0" lvl="3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sign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MoA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with security related entities for collaboration</a:t>
                      </a:r>
                    </a:p>
                  </a:txBody>
                  <a:tcPr marL="64294" marR="64294" marT="32147" marB="32147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78757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802146">
                <a:tc gridSpan="2"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arenR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Awareness Programs</a:t>
                      </a:r>
                    </a:p>
                    <a:p>
                      <a:pPr marL="342900" indent="-342900" algn="ctr">
                        <a:buFont typeface="+mj-lt"/>
                        <a:buAutoNum type="arabicParenR"/>
                      </a:pP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233363" marR="0" indent="-2333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Series of talks with the industries</a:t>
                      </a:r>
                    </a:p>
                    <a:p>
                      <a:pPr marL="233363" marR="0" indent="-2333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Marketing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activites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TF: Marketing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TDIT, KJ, PG Coordinators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/>
                </a:tc>
              </a:tr>
              <a:tr h="802146">
                <a:tc gridSpan="2"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 startAt="2"/>
                        <a:tabLst/>
                        <a:defRPr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Partnership</a:t>
                      </a:r>
                      <a:r>
                        <a:rPr lang="en-MY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with GLC or Government Sectors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Establish connection with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Syabas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PDRM, ATM,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Maktab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Perguruan</a:t>
                      </a:r>
                      <a:endParaRPr lang="en-US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TF: Marketing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TDIT, KJ, PG Coordinators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/>
                </a:tc>
              </a:tr>
              <a:tr h="1812144">
                <a:tc gridSpan="2"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 startAt="3"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Accredited security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programme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Develop executive computing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technology related programs to cater for higher level executives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TDIT, program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coordinators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94" marR="64294" marT="32147" marB="32147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0364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2221155"/>
              </p:ext>
            </p:extLst>
          </p:nvPr>
        </p:nvGraphicFramePr>
        <p:xfrm>
          <a:off x="0" y="2747"/>
          <a:ext cx="9154359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0686"/>
                <a:gridCol w="307014"/>
                <a:gridCol w="1672788"/>
                <a:gridCol w="1921079"/>
                <a:gridCol w="1417739"/>
                <a:gridCol w="427839"/>
                <a:gridCol w="1797214"/>
              </a:tblGrid>
              <a:tr h="830695">
                <a:tc gridSpan="7">
                  <a:txBody>
                    <a:bodyPr/>
                    <a:lstStyle/>
                    <a:p>
                      <a:pPr marL="0" marR="0" lvl="0" indent="0" algn="ctr" defTabSz="13004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9.2: No.  Local Postgraduates </a:t>
                      </a:r>
                      <a:br>
                        <a:rPr lang="en-US" sz="2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en-US" sz="2400" b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  <a:sym typeface="News Gothic MT"/>
                        </a:rPr>
                        <a:t>[Cloud Computing &amp; Hybrid Cloud]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News Gothic M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75334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6302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/>
                </a:tc>
              </a:tr>
              <a:tr h="966787">
                <a:tc gridSpan="7">
                  <a:txBody>
                    <a:bodyPr/>
                    <a:lstStyle/>
                    <a:p>
                      <a:pPr lvl="4" algn="l" defTabSz="1300459">
                        <a:defRPr sz="1800"/>
                      </a:pPr>
                      <a:r>
                        <a:rPr lang="en-US" sz="1600" b="1" kern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</a:t>
                      </a:r>
                      <a:r>
                        <a:rPr lang="en-US" sz="1600" kern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 </a:t>
                      </a:r>
                      <a:r>
                        <a:rPr lang="en-MY" sz="1600" kern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Graduate students</a:t>
                      </a:r>
                    </a:p>
                    <a:p>
                      <a:pPr marL="1828800" marR="0" lvl="4" indent="0" algn="l" defTabSz="13004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Availability of Graduates</a:t>
                      </a:r>
                    </a:p>
                    <a:p>
                      <a:pPr lvl="4" algn="l" defTabSz="1300459">
                        <a:defRPr sz="1800"/>
                      </a:pPr>
                      <a:r>
                        <a:rPr lang="en-US" sz="1600" b="1" u="none" strike="noStrike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u="none" strike="noStrike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Publicize group work, use contacts to induct students</a:t>
                      </a:r>
                      <a:endParaRPr lang="en-US" sz="1600" b="0" i="0" u="none" strike="noStrike" kern="1200" baseline="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1277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604703">
                <a:tc gridSpan="2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Induct MS/</a:t>
                      </a:r>
                      <a:r>
                        <a:rPr sz="1600" dirty="0" err="1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UG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vl="0" algn="l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Induct 8 MS/</a:t>
                      </a:r>
                      <a:r>
                        <a:rPr sz="1600" dirty="0" err="1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UG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 project students for development
(September 2015)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Prof.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 </a:t>
                      </a:r>
                      <a:r>
                        <a:rPr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Dr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. Abdullah Gani
Dr. Anjum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840951">
                <a:tc gridSpan="2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sz="160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Induct PhD
Induct MS/UG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vl="0" algn="l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Add a PhD to work on Cloud App Profiling (March 2016)
Add MS/</a:t>
                      </a:r>
                      <a:r>
                        <a:rPr sz="1600" dirty="0" err="1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UG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 student to replace existing (Sept 2016)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Prof.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Dr. Abdullah Gani
Dr. Anjum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1087083">
                <a:tc gridSpan="2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Induct PhD
Induct MS/</a:t>
                      </a:r>
                      <a:r>
                        <a:rPr sz="1600" dirty="0" err="1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UG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vl="0" algn="l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Add 6 PhDs for Hybrid, Vehicular and security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/>
                      </a:r>
                      <a:b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</a:br>
                      <a:r>
                        <a:rPr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(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March 2017)
Add MS/</a:t>
                      </a:r>
                      <a:r>
                        <a:rPr sz="1600" dirty="0" err="1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UG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 student to replace existing ones (Sept 2017)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Prof.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Dr. Abdullah Gani
Dr. Anjum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604703">
                <a:tc gridSpan="2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sz="160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Induct MS/UG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vl="0" algn="l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Induct 8 MS/</a:t>
                      </a:r>
                      <a:r>
                        <a:rPr sz="1600" dirty="0" err="1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UG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 students for development (Sept 2018)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Prof.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Dr. Abdullah Gani
Dr. Anjum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604703">
                <a:tc gridSpan="2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sz="160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Induct MS/UG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vl="0" algn="l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Induct 4 MS/</a:t>
                      </a:r>
                      <a:r>
                        <a:rPr sz="1600" dirty="0" err="1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UG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 students for development (Sept 2019)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Prof.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Dr. Abdullah Gani
Dr. Anjum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0005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2815753"/>
              </p:ext>
            </p:extLst>
          </p:nvPr>
        </p:nvGraphicFramePr>
        <p:xfrm>
          <a:off x="0" y="2747"/>
          <a:ext cx="9156418" cy="69000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7700"/>
                <a:gridCol w="559686"/>
                <a:gridCol w="1281814"/>
                <a:gridCol w="1833526"/>
                <a:gridCol w="1639590"/>
                <a:gridCol w="1924102"/>
              </a:tblGrid>
              <a:tr h="1019711">
                <a:tc gridSpan="6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9.3: </a:t>
                      </a:r>
                      <a:r>
                        <a:rPr lang="en-US" sz="24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No. Local Postgraduates </a:t>
                      </a:r>
                      <a:br>
                        <a:rPr lang="en-US" sz="24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</a:br>
                      <a:r>
                        <a:rPr lang="en-US" sz="24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[COVIRO]</a:t>
                      </a:r>
                      <a:endParaRPr lang="en-MY" sz="2400" u="none" strike="noStrike" cap="none" baseline="0" dirty="0">
                        <a:latin typeface="Arial" panose="020B0604020202020204" pitchFamily="34" charset="0"/>
                        <a:cs typeface="Arial" panose="020B0604020202020204" pitchFamily="34" charset="0"/>
                        <a:rtl val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461338">
                <a:tc gridSpan="6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9322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/>
                </a:tc>
              </a:tr>
              <a:tr h="1367406">
                <a:tc gridSpan="6">
                  <a:txBody>
                    <a:bodyPr/>
                    <a:lstStyle/>
                    <a:p>
                      <a:pPr marL="914400" marR="0" lvl="2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b="1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REQUIREMENTS</a:t>
                      </a:r>
                      <a:r>
                        <a:rPr lang="en-MY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: To meet the minimum requirements to achieve from </a:t>
                      </a:r>
                      <a:r>
                        <a:rPr lang="en-MY" sz="1600" u="none" strike="noStrike" cap="non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RG</a:t>
                      </a:r>
                      <a:r>
                        <a:rPr lang="en-MY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 to RC</a:t>
                      </a:r>
                    </a:p>
                    <a:p>
                      <a:pPr marL="914400" marR="0" lvl="2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b="1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OBSTACLES</a:t>
                      </a:r>
                      <a:r>
                        <a:rPr lang="en-MY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: Different criteria to achieve RC status</a:t>
                      </a:r>
                    </a:p>
                    <a:p>
                      <a:pPr marL="914400" marR="0" lvl="2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b="1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STRATEGIES:</a:t>
                      </a: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 </a:t>
                      </a:r>
                      <a:r>
                        <a:rPr lang="en-MY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Increase the number of members for the group</a:t>
                      </a:r>
                      <a:endParaRPr lang="en-MY" sz="1600" u="none" strike="noStrike" cap="none" baseline="0" dirty="0">
                        <a:latin typeface="Arial" panose="020B0604020202020204" pitchFamily="34" charset="0"/>
                        <a:cs typeface="Arial" panose="020B0604020202020204" pitchFamily="34" charset="0"/>
                        <a:rtl val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84447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848735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  <a:rtl val="0"/>
                        </a:rPr>
                        <a:t>Invite visiting researchers</a:t>
                      </a:r>
                    </a:p>
                  </a:txBody>
                  <a:tcPr marL="91441" marR="91441" marT="45721" marB="45721"/>
                </a:tc>
                <a:tc hMerge="1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endParaRPr lang="en-MY" sz="1600" u="none" strike="noStrike" cap="none" baseline="0" dirty="0">
                        <a:latin typeface="Arial" panose="020B0604020202020204" pitchFamily="34" charset="0"/>
                        <a:cs typeface="Arial" panose="020B0604020202020204" pitchFamily="34" charset="0"/>
                        <a:rtl val="0"/>
                      </a:endParaRPr>
                    </a:p>
                  </a:txBody>
                  <a:tcPr marL="91441" marR="91441" marT="45721" marB="45721"/>
                </a:tc>
                <a:tc grid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Invite visiting faculty members to work and do research on periodical basis.</a:t>
                      </a:r>
                    </a:p>
                  </a:txBody>
                  <a:tcPr marL="91441" marR="91441" marT="45721" marB="4572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All </a:t>
                      </a:r>
                      <a:r>
                        <a:rPr lang="en-MY" sz="1600" u="none" strike="noStrike" cap="none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COVIRO</a:t>
                      </a: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 members</a:t>
                      </a:r>
                    </a:p>
                  </a:txBody>
                  <a:tcPr marL="91441" marR="91441" marT="45721" marB="45721"/>
                </a:tc>
              </a:tr>
              <a:tr h="835312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  <a:rtl val="0"/>
                        </a:rPr>
                        <a:t>Promote research programs </a:t>
                      </a:r>
                    </a:p>
                  </a:txBody>
                  <a:tcPr marL="91441" marR="91441" marT="45721" marB="45721"/>
                </a:tc>
                <a:tc hMerge="1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endParaRPr lang="en-MY" sz="1600" u="none" strike="noStrike" cap="none" baseline="0" dirty="0">
                        <a:latin typeface="Arial" panose="020B0604020202020204" pitchFamily="34" charset="0"/>
                        <a:cs typeface="Arial" panose="020B0604020202020204" pitchFamily="34" charset="0"/>
                        <a:rtl val="0"/>
                      </a:endParaRPr>
                    </a:p>
                  </a:txBody>
                  <a:tcPr marL="91441" marR="91441" marT="45721" marB="45721"/>
                </a:tc>
                <a:tc grid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Promote research programs across universities locally and internationally</a:t>
                      </a:r>
                    </a:p>
                  </a:txBody>
                  <a:tcPr marL="91441" marR="91441" marT="45721" marB="4572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PIs </a:t>
                      </a:r>
                    </a:p>
                  </a:txBody>
                  <a:tcPr marL="91441" marR="91441" marT="45721" marB="45721"/>
                </a:tc>
              </a:tr>
              <a:tr h="1050829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  <a:rtl val="0"/>
                        </a:rPr>
                        <a:t>Recruit RAs among local students </a:t>
                      </a:r>
                    </a:p>
                  </a:txBody>
                  <a:tcPr marL="91441" marR="91441" marT="45721" marB="45721"/>
                </a:tc>
                <a:tc hMerge="1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endParaRPr lang="en-MY" sz="1600" u="none" strike="noStrike" cap="none" baseline="0" dirty="0">
                        <a:latin typeface="Arial" panose="020B0604020202020204" pitchFamily="34" charset="0"/>
                        <a:cs typeface="Arial" panose="020B0604020202020204" pitchFamily="34" charset="0"/>
                        <a:rtl val="0"/>
                      </a:endParaRPr>
                    </a:p>
                  </a:txBody>
                  <a:tcPr marL="91441" marR="91441" marT="45721" marB="45721"/>
                </a:tc>
                <a:tc grid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Recruit undergraduates as RAs for short term projects</a:t>
                      </a:r>
                    </a:p>
                  </a:txBody>
                  <a:tcPr marL="91441" marR="91441" marT="45721" marB="4572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PIs</a:t>
                      </a:r>
                    </a:p>
                  </a:txBody>
                  <a:tcPr marL="91441" marR="91441" marT="45721" marB="4572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253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8587631"/>
              </p:ext>
            </p:extLst>
          </p:nvPr>
        </p:nvGraphicFramePr>
        <p:xfrm>
          <a:off x="0" y="0"/>
          <a:ext cx="9144000" cy="6679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831"/>
                <a:gridCol w="463459"/>
                <a:gridCol w="1390376"/>
                <a:gridCol w="1853831"/>
                <a:gridCol w="1728536"/>
                <a:gridCol w="1853967"/>
              </a:tblGrid>
              <a:tr h="852603">
                <a:tc gridSpan="6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9.4 :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No. Local Postgraduate Student </a:t>
                      </a:r>
                      <a:b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MY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[Internet of Things (</a:t>
                      </a:r>
                      <a:r>
                        <a:rPr lang="en-MY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IoT</a:t>
                      </a:r>
                      <a:r>
                        <a:rPr lang="en-MY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)]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434926">
                <a:tc gridSpan="6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85260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/>
                </a:tc>
              </a:tr>
              <a:tr h="2109139">
                <a:tc gridSpan="6">
                  <a:txBody>
                    <a:bodyPr/>
                    <a:lstStyle/>
                    <a:p>
                      <a:pPr marL="914400" lvl="2" indent="0" algn="l">
                        <a:buFont typeface="Arial"/>
                        <a:buNone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REQUIREMENTS: </a:t>
                      </a:r>
                    </a:p>
                    <a:p>
                      <a:pPr marL="1371600" lvl="2" indent="-457200" algn="l">
                        <a:buFont typeface="Arial"/>
                        <a:buAutoNum type="arabicPeriod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 publicity on the research group.</a:t>
                      </a:r>
                    </a:p>
                    <a:p>
                      <a:pPr marL="1371600" lvl="2" indent="-457200" algn="l">
                        <a:buFont typeface="Arial"/>
                        <a:buAutoNum type="arabicPeriod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Well organized research group. </a:t>
                      </a:r>
                    </a:p>
                    <a:p>
                      <a:pPr marL="1371600" lvl="2" indent="-457200" algn="l">
                        <a:buFont typeface="Arial"/>
                        <a:buAutoNum type="arabicPeriod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Collaboration with the industry</a:t>
                      </a:r>
                      <a:endParaRPr lang="en-MY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2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OBSTACLE: 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Lack of research grant to support the postgraduate.</a:t>
                      </a:r>
                    </a:p>
                    <a:p>
                      <a:pPr lvl="2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STRATEGY: 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device effective marketing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programmes</a:t>
                      </a:r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495699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9670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Bootcamp</a:t>
                      </a: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UG to PG 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MY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Bootcamp</a:t>
                      </a: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Turn local undergraduates to postgraduates students </a:t>
                      </a:r>
                      <a:endParaRPr lang="en-US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members</a:t>
                      </a:r>
                    </a:p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9670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Scholar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ship information 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Update scholarship information on faculty website.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members</a:t>
                      </a:r>
                    </a:p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109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427652"/>
              </p:ext>
            </p:extLst>
          </p:nvPr>
        </p:nvGraphicFramePr>
        <p:xfrm>
          <a:off x="0" y="0"/>
          <a:ext cx="9144000" cy="6858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831"/>
                <a:gridCol w="814941"/>
                <a:gridCol w="1038894"/>
                <a:gridCol w="1853831"/>
                <a:gridCol w="1668643"/>
                <a:gridCol w="127005"/>
                <a:gridCol w="1786855"/>
              </a:tblGrid>
              <a:tr h="1023722">
                <a:tc gridSpan="7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9.5: No. Local Postgraduate Student </a:t>
                      </a:r>
                      <a:b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[Speech to Speech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Translation]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59466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104884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/>
                </a:tc>
              </a:tr>
              <a:tr h="1600382">
                <a:tc gridSpan="7">
                  <a:txBody>
                    <a:bodyPr/>
                    <a:lstStyle/>
                    <a:p>
                      <a:pPr marL="457200" lvl="1" indent="0" algn="l">
                        <a:buFont typeface="Arial"/>
                        <a:buNone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Identified the faculty target on human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capital development </a:t>
                      </a:r>
                    </a:p>
                    <a:p>
                      <a:pPr lvl="1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Lack of professional expertise in speech to speech translation locally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1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 To create young and expert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talent in Speech Technology </a:t>
                      </a:r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480739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1096916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Talents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Establish a suitable and effective selection criteria</a:t>
                      </a:r>
                    </a:p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Promoting Speech technology to post-graduates both locally and abroad</a:t>
                      </a:r>
                      <a:endParaRPr lang="en-MY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7800" indent="-17780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Team member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1047930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 startAt="2"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Effective Training and exposure in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speech to speech translation 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233363" indent="-233363" algn="l">
                        <a:buFont typeface="+mj-lt"/>
                        <a:buAutoNum type="romanLcPeriod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suitable workshop and conference </a:t>
                      </a:r>
                    </a:p>
                    <a:p>
                      <a:pPr marL="233363" indent="-233363" algn="l">
                        <a:buFont typeface="+mj-lt"/>
                        <a:buAutoNum type="romanLcPeriod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suitable overseas laboratory for student exchange programs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7800" indent="-17780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Team members</a:t>
                      </a: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Students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278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4178791"/>
              </p:ext>
            </p:extLst>
          </p:nvPr>
        </p:nvGraphicFramePr>
        <p:xfrm>
          <a:off x="0" y="0"/>
          <a:ext cx="9144001" cy="68598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143"/>
                <a:gridCol w="621442"/>
                <a:gridCol w="1206701"/>
                <a:gridCol w="1828143"/>
                <a:gridCol w="1109318"/>
                <a:gridCol w="722111"/>
                <a:gridCol w="1828143"/>
              </a:tblGrid>
              <a:tr h="463009">
                <a:tc gridSpan="7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10: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No. Specialized Computer Labs</a:t>
                      </a:r>
                      <a:endParaRPr lang="en-US" sz="2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407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</a:txBody>
                  <a:tcPr/>
                </a:tc>
              </a:tr>
              <a:tr h="83341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(New Building)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(New Building)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(New Building)</a:t>
                      </a:r>
                    </a:p>
                  </a:txBody>
                  <a:tcPr/>
                </a:tc>
              </a:tr>
              <a:tr h="1103197">
                <a:tc gridSpan="7">
                  <a:txBody>
                    <a:bodyPr/>
                    <a:lstStyle/>
                    <a:p>
                      <a:pPr lvl="3" algn="l"/>
                      <a:r>
                        <a:rPr lang="en-U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REQUIREMENT: 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Dedicated labs for teaching and learning purpose inline                           with the in-trends computing technology</a:t>
                      </a:r>
                    </a:p>
                    <a:p>
                      <a:pPr lvl="3" algn="l"/>
                      <a:r>
                        <a:rPr lang="en-U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OBSTACLE: 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Logistics problem </a:t>
                      </a:r>
                    </a:p>
                    <a:p>
                      <a:pPr marL="1371600" marR="0" lvl="3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STRATEGY:</a:t>
                      </a:r>
                      <a:r>
                        <a:rPr lang="en-U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establish collaboration with technology provider </a:t>
                      </a:r>
                      <a:endParaRPr lang="en-US" sz="1600" b="1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1009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25460"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Determine the in-trend computing  technology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 with computing technology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industries (define niche)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Industry-Faculty Coordinator (PM Dr.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Chiew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Puan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Syida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(ICT Head)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00294"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Determine  and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develop new infrastructure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faculty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design or develop new building architecture for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high computing technology labs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Dean,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TDP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&amp;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JPPHB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63088"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Teaching and learning activities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Conduct active trainings, seminars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workshops 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TF-BIG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Zaidi)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175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7492049"/>
              </p:ext>
            </p:extLst>
          </p:nvPr>
        </p:nvGraphicFramePr>
        <p:xfrm>
          <a:off x="1" y="2747"/>
          <a:ext cx="9193030" cy="6858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4028"/>
                <a:gridCol w="576520"/>
                <a:gridCol w="1277680"/>
                <a:gridCol w="1803400"/>
                <a:gridCol w="1309288"/>
                <a:gridCol w="506812"/>
                <a:gridCol w="1765302"/>
              </a:tblGrid>
              <a:tr h="870849">
                <a:tc gridSpan="7">
                  <a:txBody>
                    <a:bodyPr/>
                    <a:lstStyle/>
                    <a:p>
                      <a:pPr marL="0" marR="0" lvl="0" indent="0" algn="ctr" defTabSz="13004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10.1: No. Specialized Computer Labs </a:t>
                      </a:r>
                      <a:br>
                        <a:rPr lang="en-US" sz="2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en-US" sz="2400" b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  <a:sym typeface="News Gothic MT"/>
                        </a:rPr>
                        <a:t>[Cloud Computing &amp; Hybrid Cloud]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News Gothic M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410140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114005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(New Building)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(New Building)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(New Building)</a:t>
                      </a:r>
                    </a:p>
                  </a:txBody>
                  <a:tcPr/>
                </a:tc>
              </a:tr>
              <a:tr h="1334462">
                <a:tc gridSpan="7">
                  <a:txBody>
                    <a:bodyPr/>
                    <a:lstStyle/>
                    <a:p>
                      <a:pPr marL="914400" marR="0" lvl="2" indent="0" algn="l" defTabSz="13004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en-US" sz="1600" b="1" kern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</a:t>
                      </a:r>
                      <a:r>
                        <a:rPr lang="en-US" sz="1600" kern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Research Centre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KPIs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CoE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KPIs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2" algn="l" defTabSz="1300459">
                        <a:defRPr sz="1800"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Conference and patents </a:t>
                      </a:r>
                      <a:r>
                        <a:rPr lang="en-MY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KPIs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14400" marR="0" lvl="2" indent="0" algn="l" defTabSz="13004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en-US" sz="1600" b="1" u="none" strike="noStrike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u="none" strike="noStrike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To achieve minimum requirements of </a:t>
                      </a:r>
                      <a:r>
                        <a:rPr lang="en-US" sz="1600" u="none" strike="noStrike" kern="12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CoE</a:t>
                      </a:r>
                      <a:endParaRPr lang="en-US" sz="1600" i="0" dirty="0" smtClean="0">
                        <a:latin typeface="Arial" panose="020B0604020202020204" pitchFamily="34" charset="0"/>
                        <a:ea typeface="News Gothic M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440895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dirty="0" smtClean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983113">
                <a:tc gridSpan="2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Research Centre </a:t>
                      </a:r>
                      <a:r>
                        <a:rPr sz="1600" dirty="0" err="1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KPI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pPr lvl="0" algn="l" defTabSz="914400">
                        <a:defRPr sz="1800"/>
                      </a:pP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  <a:tc gridSpan="3">
                  <a:txBody>
                    <a:bodyPr/>
                    <a:lstStyle/>
                    <a:p>
                      <a:pPr lvl="0" algn="l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Review Research </a:t>
                      </a:r>
                      <a:r>
                        <a:rPr sz="1600" dirty="0" err="1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centre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 </a:t>
                      </a:r>
                      <a:r>
                        <a:rPr sz="1600" dirty="0" err="1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KPIs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 every 3 months and make plan to reach targets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endParaRPr dirty="0"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  <a:tc gridSpan="2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Prof. </a:t>
                      </a:r>
                      <a:r>
                        <a:rPr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Dr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. Abdullah Gani
Dr. Anjum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endParaRPr dirty="0"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</a:tr>
              <a:tr h="695374">
                <a:tc gridSpan="2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sz="160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CoE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pPr lvl="0" algn="l" defTabSz="914400">
                        <a:defRPr sz="1800"/>
                      </a:pP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  <a:tc gridSpan="3">
                  <a:txBody>
                    <a:bodyPr/>
                    <a:lstStyle/>
                    <a:p>
                      <a:pPr lvl="0" algn="l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Apply for Centre of Excellence in 2017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endParaRPr dirty="0"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  <a:tc gridSpan="2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Prof. Dr. Abdullah Gani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endParaRPr dirty="0"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</a:tr>
              <a:tr h="983113">
                <a:tc gridSpan="2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Research </a:t>
                      </a:r>
                      <a:r>
                        <a:rPr sz="1600" dirty="0" err="1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CoE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 </a:t>
                      </a:r>
                      <a:r>
                        <a:rPr sz="1600" dirty="0" err="1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KPI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pPr lvl="0" algn="l" defTabSz="914400">
                        <a:defRPr sz="1800"/>
                      </a:pP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  <a:tc gridSpan="3">
                  <a:txBody>
                    <a:bodyPr/>
                    <a:lstStyle/>
                    <a:p>
                      <a:pPr lvl="0" algn="l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Review Research </a:t>
                      </a:r>
                      <a:r>
                        <a:rPr sz="1600" dirty="0" err="1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CoE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 </a:t>
                      </a:r>
                      <a:r>
                        <a:rPr sz="1600" dirty="0" err="1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KPIs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 every 3 months and make plan to reach targets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endParaRPr dirty="0"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  <a:tc gridSpan="2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Prof. Dr. Abdullah Gani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
Dr. </a:t>
                      </a:r>
                      <a:r>
                        <a:rPr sz="1600" dirty="0" err="1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Anjum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endParaRPr dirty="0"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199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0312107"/>
              </p:ext>
            </p:extLst>
          </p:nvPr>
        </p:nvGraphicFramePr>
        <p:xfrm>
          <a:off x="0" y="0"/>
          <a:ext cx="9169100" cy="6939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831"/>
                <a:gridCol w="868104"/>
                <a:gridCol w="985731"/>
                <a:gridCol w="1853831"/>
                <a:gridCol w="1878932"/>
                <a:gridCol w="1728671"/>
              </a:tblGrid>
              <a:tr h="877348">
                <a:tc gridSpan="6">
                  <a:txBody>
                    <a:bodyPr/>
                    <a:lstStyle/>
                    <a:p>
                      <a:pPr algn="ctr"/>
                      <a:r>
                        <a:rPr lang="en-MY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10.2: No. Specialized</a:t>
                      </a:r>
                      <a:r>
                        <a:rPr lang="en-MY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Computer Labs </a:t>
                      </a:r>
                      <a:br>
                        <a:rPr lang="en-MY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MY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[Internet of Things (</a:t>
                      </a:r>
                      <a:r>
                        <a:rPr lang="en-MY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IoT</a:t>
                      </a:r>
                      <a:r>
                        <a:rPr lang="en-MY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)]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4731">
                <a:tc gridSpan="6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74125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(New Building)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(New Building)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(New Building)</a:t>
                      </a:r>
                    </a:p>
                  </a:txBody>
                  <a:tcPr/>
                </a:tc>
              </a:tr>
              <a:tr h="2731598">
                <a:tc gridSpan="6">
                  <a:txBody>
                    <a:bodyPr/>
                    <a:lstStyle/>
                    <a:p>
                      <a:pPr marL="914400" lvl="2" indent="0" algn="l">
                        <a:buFont typeface="Arial"/>
                        <a:buNone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1371600" lvl="2" indent="-457200" algn="l">
                        <a:buFont typeface="+mj-lt"/>
                        <a:buAutoNum type="arabicParenR"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Liaison officers for commercialization.</a:t>
                      </a:r>
                    </a:p>
                    <a:p>
                      <a:pPr marL="1371600" lvl="2" indent="-457200" algn="l">
                        <a:buFont typeface="+mj-lt"/>
                        <a:buAutoNum type="arabicParenR"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Business plan market analysis and industrial matching.</a:t>
                      </a:r>
                    </a:p>
                    <a:p>
                      <a:pPr marL="1371600" lvl="2" indent="-457200" algn="l">
                        <a:buFont typeface="+mj-lt"/>
                        <a:buAutoNum type="arabicParenR"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Industry partnership.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2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1371600" lvl="2" indent="-457200" algn="l">
                        <a:buFont typeface="+mj-lt"/>
                        <a:buAutoNum type="arabicParenR"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Limitation of novel research idea. </a:t>
                      </a:r>
                    </a:p>
                    <a:p>
                      <a:pPr marL="1371600" lvl="2" indent="-457200" algn="l">
                        <a:buFont typeface="+mj-lt"/>
                        <a:buAutoNum type="arabicParenR"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Awareness of staff and student interest on </a:t>
                      </a:r>
                      <a:r>
                        <a:rPr lang="en-MY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technopreneurship</a:t>
                      </a: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1371600" lvl="2" indent="-457200" algn="l">
                        <a:buFont typeface="+mj-lt"/>
                        <a:buAutoNum type="arabicParenR"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Lacking of experts on business plan writing and preparation, database for market analysis and insufficient industrial linkage to research project.</a:t>
                      </a:r>
                    </a:p>
                    <a:p>
                      <a:pPr lvl="2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answer the needs of the future technology.</a:t>
                      </a:r>
                      <a:endParaRPr lang="en-MY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0314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70023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Determine the in-trend computing technology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 with computing technology industries (define niche) </a:t>
                      </a:r>
                      <a:endParaRPr lang="en-MY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members</a:t>
                      </a:r>
                    </a:p>
                  </a:txBody>
                  <a:tcPr/>
                </a:tc>
              </a:tr>
              <a:tr h="99252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Teaching and learning activities 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Conduct active trainings, seminars and workshops </a:t>
                      </a:r>
                      <a:endParaRPr lang="en-MY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members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366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798313"/>
              </p:ext>
            </p:extLst>
          </p:nvPr>
        </p:nvGraphicFramePr>
        <p:xfrm>
          <a:off x="0" y="0"/>
          <a:ext cx="9144001" cy="685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143"/>
                <a:gridCol w="742127"/>
                <a:gridCol w="1086016"/>
                <a:gridCol w="1828143"/>
                <a:gridCol w="782147"/>
                <a:gridCol w="1049282"/>
                <a:gridCol w="1828143"/>
              </a:tblGrid>
              <a:tr h="503862">
                <a:tc gridSpan="7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11: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Amount of Diversified Research Funding</a:t>
                      </a:r>
                      <a:endParaRPr lang="en-US" sz="2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3088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 smtClean="0"/>
                    </a:p>
                  </a:txBody>
                  <a:tcPr/>
                </a:tc>
              </a:tr>
              <a:tr h="6382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 mil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5.0 mil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6.0 mil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7.0 mil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8.0 mil</a:t>
                      </a:r>
                    </a:p>
                  </a:txBody>
                  <a:tcPr/>
                </a:tc>
              </a:tr>
              <a:tr h="897807">
                <a:tc gridSpan="7">
                  <a:txBody>
                    <a:bodyPr/>
                    <a:lstStyle/>
                    <a:p>
                      <a:pPr lvl="1" algn="l"/>
                      <a:r>
                        <a:rPr lang="en-U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REQUIREMENT: 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Grow funding for support the teaching, learning and research development</a:t>
                      </a:r>
                    </a:p>
                    <a:p>
                      <a:pPr lvl="1" algn="l"/>
                      <a:r>
                        <a:rPr lang="en-U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OBSTACLE: 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Lack</a:t>
                      </a:r>
                      <a:r>
                        <a:rPr lang="en-U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resources to carry out educational development activities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STRATEGY:</a:t>
                      </a:r>
                      <a:r>
                        <a:rPr lang="en-U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increase the numbers of research findings from diverse sources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0535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44402"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Determine the partnership and source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 with 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industries (define niche)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Industry-Faculty Coordinator 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(AP Dr.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Chiew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Thiam Kian)</a:t>
                      </a:r>
                      <a:endParaRPr lang="en-US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TF-Research Grant </a:t>
                      </a:r>
                      <a:b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(Dr.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Lip Yee)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44402"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Determine  and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develop top-drawer research proposal bank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design or develop innovative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research proposals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TDP and Industry-Faculty Coordinator </a:t>
                      </a:r>
                      <a:b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(AP Dr.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Chiew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Thiam Kian)</a:t>
                      </a:r>
                      <a:endParaRPr lang="en-US" sz="18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-Research Grant </a:t>
                      </a:r>
                      <a:b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(Dr.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Lip Yee)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75677"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Center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excellence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227013" indent="-227013">
                        <a:buFont typeface="+mj-lt"/>
                        <a:buAutoNum type="arabicPeriod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Determine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develop critical niche area for the center of excellence</a:t>
                      </a:r>
                    </a:p>
                    <a:p>
                      <a:pPr marL="227013" indent="-227013">
                        <a:buFont typeface="+mj-lt"/>
                        <a:buAutoNum type="arabicPeriod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Generate revenue from training, workshop and seminars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-BIG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b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(Mr. Zaidi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Razak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TDP</a:t>
                      </a:r>
                    </a:p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669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37" y="0"/>
            <a:ext cx="9133863" cy="476250"/>
          </a:xfrm>
        </p:spPr>
        <p:txBody>
          <a:bodyPr>
            <a:noAutofit/>
          </a:bodyPr>
          <a:lstStyle/>
          <a:p>
            <a:r>
              <a:rPr lang="en-MY" sz="2800" b="1" dirty="0" err="1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FCSIT</a:t>
            </a:r>
            <a:r>
              <a:rPr lang="en-MY" sz="2800" b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STRATEGIC PLAN 2016-2020</a:t>
            </a:r>
            <a:endParaRPr lang="en-MY" sz="2800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883672051"/>
              </p:ext>
            </p:extLst>
          </p:nvPr>
        </p:nvGraphicFramePr>
        <p:xfrm>
          <a:off x="10137" y="509806"/>
          <a:ext cx="9133864" cy="6381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Left-Right Arrow 7"/>
          <p:cNvSpPr/>
          <p:nvPr/>
        </p:nvSpPr>
        <p:spPr>
          <a:xfrm>
            <a:off x="562064" y="3638887"/>
            <a:ext cx="7675926" cy="404069"/>
          </a:xfrm>
          <a:prstGeom prst="left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INDICATORS</a:t>
            </a:r>
            <a:endParaRPr lang="en-MY" b="1" dirty="0">
              <a:solidFill>
                <a:schemeClr val="bg1"/>
              </a:solidFill>
            </a:endParaRPr>
          </a:p>
        </p:txBody>
      </p:sp>
      <p:sp>
        <p:nvSpPr>
          <p:cNvPr id="9" name="Left-Right Arrow 8"/>
          <p:cNvSpPr/>
          <p:nvPr/>
        </p:nvSpPr>
        <p:spPr>
          <a:xfrm>
            <a:off x="562064" y="1753298"/>
            <a:ext cx="7675926" cy="404069"/>
          </a:xfrm>
          <a:prstGeom prst="left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DEFINITION</a:t>
            </a:r>
            <a:endParaRPr lang="en-MY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411" y="4143804"/>
            <a:ext cx="3018289" cy="269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buFont typeface="+mj-lt"/>
              <a:buAutoNum type="arabicPeriod"/>
            </a:pPr>
            <a:r>
              <a:rPr lang="en-MY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Employability </a:t>
            </a:r>
            <a:r>
              <a:rPr lang="en-MY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Rate &amp; Period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MY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 </a:t>
            </a:r>
            <a:r>
              <a:rPr lang="en-MY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Quality Training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MY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en-MY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of Awards (</a:t>
            </a:r>
            <a:r>
              <a:rPr lang="en-MY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</a:t>
            </a:r>
            <a:r>
              <a:rPr lang="en-MY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MY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 National)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MY" sz="1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Technopreneur</a:t>
            </a:r>
            <a:r>
              <a:rPr lang="en-MY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Establishment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MY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en-MY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of Innovative Products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MY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en-MY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of Commercialize Product/ Services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MY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</a:t>
            </a:r>
            <a:r>
              <a:rPr lang="en-MY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 </a:t>
            </a:r>
            <a:r>
              <a:rPr lang="en-MY" sz="13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Graduands</a:t>
            </a:r>
            <a:endParaRPr lang="en-MY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en-MY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en-MY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of Programme Accreditation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MY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en-MY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of Local Postgraduates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MY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en-MY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of Specialized Comp. Labs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MY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Amount </a:t>
            </a:r>
            <a:r>
              <a:rPr lang="en-MY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Diversified </a:t>
            </a:r>
            <a:r>
              <a:rPr lang="en-MY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Funding</a:t>
            </a:r>
            <a:endParaRPr lang="en-MY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67923" y="4153858"/>
            <a:ext cx="3018289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buFont typeface="+mj-lt"/>
              <a:buAutoNum type="arabicPeriod" startAt="12"/>
            </a:pPr>
            <a:r>
              <a:rPr lang="en-MY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en-MY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of Societal Problem Solved Using The Innovative Products</a:t>
            </a:r>
          </a:p>
          <a:p>
            <a:pPr marL="342900" lvl="0" indent="-342900" algn="just">
              <a:buFont typeface="+mj-lt"/>
              <a:buAutoNum type="arabicPeriod" startAt="12"/>
            </a:pPr>
            <a:r>
              <a:rPr lang="en-MY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en-MY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of Computing Knowledge &amp; Services Transferred</a:t>
            </a:r>
          </a:p>
          <a:p>
            <a:pPr marL="342900" lvl="0" indent="-342900" algn="just">
              <a:buFont typeface="+mj-lt"/>
              <a:buAutoNum type="arabicPeriod" startAt="12"/>
            </a:pPr>
            <a:r>
              <a:rPr lang="en-MY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en-MY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of Successful Participants To Establish Businesses</a:t>
            </a:r>
          </a:p>
          <a:p>
            <a:pPr marL="342900" lvl="0" indent="-342900" algn="just">
              <a:buFont typeface="+mj-lt"/>
              <a:buAutoNum type="arabicPeriod" startAt="12"/>
            </a:pPr>
            <a:r>
              <a:rPr lang="en-MY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Amount </a:t>
            </a:r>
            <a:r>
              <a:rPr lang="en-MY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“Knowledge Transfer” Grant  Obtained</a:t>
            </a:r>
          </a:p>
          <a:p>
            <a:pPr marL="342900" lvl="0" indent="-342900" algn="just">
              <a:buFont typeface="+mj-lt"/>
              <a:buAutoNum type="arabicPeriod" startAt="12"/>
            </a:pPr>
            <a:r>
              <a:rPr lang="en-MY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MY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Intelligent / Smart / Conducive Learning Space</a:t>
            </a:r>
          </a:p>
          <a:p>
            <a:pPr marL="342900" lvl="0" indent="-342900" algn="just">
              <a:buFont typeface="+mj-lt"/>
              <a:buAutoNum type="arabicPeriod" startAt="12"/>
            </a:pPr>
            <a:r>
              <a:rPr lang="en-MY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en-MY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of Applause &amp; Accolade Events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83765" y="4146778"/>
            <a:ext cx="3018289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buFont typeface="+mj-lt"/>
              <a:buAutoNum type="arabicPeriod" startAt="18"/>
            </a:pPr>
            <a:r>
              <a:rPr lang="en-US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 </a:t>
            </a:r>
            <a:r>
              <a:rPr lang="en-US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League Ranking by Subject</a:t>
            </a:r>
            <a:endParaRPr lang="en-MY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 startAt="18"/>
            </a:pPr>
            <a:r>
              <a:rPr lang="en-US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en-US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of Citations Per Faculty</a:t>
            </a:r>
            <a:endParaRPr lang="en-MY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 startAt="18"/>
            </a:pPr>
            <a:r>
              <a:rPr lang="en-US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en-US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of Participation in Global Grand Challenges Projects</a:t>
            </a:r>
            <a:endParaRPr lang="en-MY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 startAt="18"/>
            </a:pPr>
            <a:r>
              <a:rPr lang="en-US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en-US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of International Postgraduate Intake</a:t>
            </a:r>
            <a:endParaRPr lang="en-MY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 startAt="18"/>
            </a:pPr>
            <a:r>
              <a:rPr lang="en-MY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 </a:t>
            </a:r>
            <a:r>
              <a:rPr lang="en-MY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Accreditation</a:t>
            </a:r>
          </a:p>
          <a:p>
            <a:pPr marL="342900" lvl="0" indent="-342900" algn="just">
              <a:buFont typeface="+mj-lt"/>
              <a:buAutoNum type="arabicPeriod" startAt="18"/>
            </a:pPr>
            <a:r>
              <a:rPr lang="en-US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en-US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of Students in Global Computing Workforce</a:t>
            </a:r>
            <a:endParaRPr lang="en-MY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298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8292175"/>
              </p:ext>
            </p:extLst>
          </p:nvPr>
        </p:nvGraphicFramePr>
        <p:xfrm>
          <a:off x="0" y="0"/>
          <a:ext cx="9144001" cy="685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831"/>
                <a:gridCol w="1155183"/>
                <a:gridCol w="698652"/>
                <a:gridCol w="1853831"/>
                <a:gridCol w="1519787"/>
                <a:gridCol w="334046"/>
                <a:gridCol w="1728671"/>
              </a:tblGrid>
              <a:tr h="862578">
                <a:tc gridSpan="7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11.1: Amount of Diversified Research Funding </a:t>
                      </a:r>
                      <a:b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[Digital Security]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16431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86257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520 k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720 k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855 k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 mil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1.22 mil</a:t>
                      </a:r>
                    </a:p>
                  </a:txBody>
                  <a:tcPr/>
                </a:tc>
              </a:tr>
              <a:tr h="1491496">
                <a:tc gridSpan="7">
                  <a:txBody>
                    <a:bodyPr/>
                    <a:lstStyle/>
                    <a:p>
                      <a:pPr marL="914400" lvl="2" indent="0" algn="l">
                        <a:buFont typeface="Arial"/>
                        <a:buNone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Collaboration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universities, government sectors and private sectors</a:t>
                      </a:r>
                    </a:p>
                    <a:p>
                      <a:pPr lvl="2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Limited public fund.</a:t>
                      </a:r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2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To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increase the quantum of funding for security group through local and international funding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692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97846">
                <a:tc gridSpan="2">
                  <a:txBody>
                    <a:bodyPr/>
                    <a:lstStyle/>
                    <a:p>
                      <a:pPr marL="342900" indent="-342900" algn="l">
                        <a:buFont typeface="+mj-lt"/>
                        <a:buAutoNum type="arabicParenR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Collaboration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with universities, government sectors and private sectors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Strategic partnership with UMCIC and the industry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SIG-Security Group and TF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Grant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22665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 startAt="2"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Grant proposal session in series of research discussion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Grant writing workshop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SIG-Security Group and TF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Grant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47484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 startAt="3"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Mentor-mentee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Pairing the skills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SIG-Security Group and TF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Grant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126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717371"/>
              </p:ext>
            </p:extLst>
          </p:nvPr>
        </p:nvGraphicFramePr>
        <p:xfrm>
          <a:off x="0" y="2747"/>
          <a:ext cx="9151423" cy="68361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182"/>
                <a:gridCol w="1976318"/>
                <a:gridCol w="1752600"/>
                <a:gridCol w="1293652"/>
                <a:gridCol w="458948"/>
                <a:gridCol w="1645723"/>
              </a:tblGrid>
              <a:tr h="811950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11.2: Amount of Diversified Research Funding </a:t>
                      </a:r>
                      <a:r>
                        <a:rPr kumimoji="0" lang="en-US" sz="2400" u="none" strike="noStrike" kern="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  <a:sym typeface="News Gothic MT"/>
                        </a:rPr>
                        <a:t>[Cloud Computing &amp; Hybrid Cloud]</a:t>
                      </a:r>
                      <a:endParaRPr lang="en-US" sz="2400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60867">
                <a:tc gridSpan="6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129310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520 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720 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850 k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 mil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1.13 mil</a:t>
                      </a:r>
                    </a:p>
                  </a:txBody>
                  <a:tcPr/>
                </a:tc>
              </a:tr>
              <a:tr h="1052528">
                <a:tc gridSpan="6">
                  <a:txBody>
                    <a:bodyPr/>
                    <a:lstStyle/>
                    <a:p>
                      <a:pPr lvl="1" algn="l" defTabSz="1300459">
                        <a:defRPr sz="1800"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 </a:t>
                      </a:r>
                      <a:r>
                        <a:rPr lang="en-US" sz="1600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Funding required year-wise (Approximate) </a:t>
                      </a:r>
                    </a:p>
                    <a:p>
                      <a:pPr lvl="1" algn="l" defTabSz="1300459">
                        <a:defRPr sz="1800"/>
                      </a:pPr>
                      <a:r>
                        <a:rPr lang="en-US" sz="1600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              RM (200K: 2016), (400K: 2017), (200K: 2018), (200K: 2019), (200K: 2020)</a:t>
                      </a:r>
                    </a:p>
                    <a:p>
                      <a:pPr marL="457200" marR="0" lvl="1" indent="0" algn="l" defTabSz="13004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Acquiring Funding</a:t>
                      </a:r>
                    </a:p>
                    <a:p>
                      <a:pPr lvl="1" algn="l" defTabSz="1300459">
                        <a:defRPr sz="1800"/>
                      </a:pPr>
                      <a:r>
                        <a:rPr lang="en-US" sz="1600" b="1" u="none" strike="noStrike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u="none" strike="noStrike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Apply for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Govt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Funding as well as industrial grants</a:t>
                      </a:r>
                      <a:endParaRPr lang="en-US" sz="1600" b="0" i="0" u="none" strike="noStrike" kern="1200" baseline="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411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81397">
                <a:tc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Proposal: Cloud App Profiling</a:t>
                      </a:r>
                    </a:p>
                  </a:txBody>
                  <a:tcPr marL="50800" marR="50800" marT="50800" marB="50800" anchor="ctr" horzOverflow="overflow"/>
                </a:tc>
                <a:tc gridSpan="3">
                  <a:txBody>
                    <a:bodyPr/>
                    <a:lstStyle/>
                    <a:p>
                      <a:pPr lvl="0" algn="l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Submit proposal to FRGS with 30 months duration 
(January 2016)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Dr. Anjum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81397">
                <a:tc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Proposal: Hybrid Clouds</a:t>
                      </a:r>
                    </a:p>
                  </a:txBody>
                  <a:tcPr marL="50800" marR="50800" marT="50800" marB="50800" anchor="ctr" horzOverflow="overflow"/>
                </a:tc>
                <a:tc gridSpan="3">
                  <a:txBody>
                    <a:bodyPr/>
                    <a:lstStyle/>
                    <a:p>
                      <a:pPr lvl="0" algn="l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Submit proposal to e-science with 18 months duration 
(June 2016)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Prof. </a:t>
                      </a:r>
                      <a:r>
                        <a:rPr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Dr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. Abdullah Gani, Dr. Anjum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81397">
                <a:tc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Proposal: Vehicular Clouds</a:t>
                      </a:r>
                    </a:p>
                  </a:txBody>
                  <a:tcPr marL="50800" marR="50800" marT="50800" marB="50800" anchor="ctr" horzOverflow="overflow"/>
                </a:tc>
                <a:tc gridSpan="3">
                  <a:txBody>
                    <a:bodyPr/>
                    <a:lstStyle/>
                    <a:p>
                      <a:pPr lvl="0" algn="l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Acquire Industrial funding using Proton and UM Industrial fund with 36 months duration (March 2016)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Prof. Dr. Abdullah Gani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81397">
                <a:tc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Proposal: Green Clouds</a:t>
                      </a:r>
                    </a:p>
                  </a:txBody>
                  <a:tcPr marL="50800" marR="50800" marT="50800" marB="50800" anchor="ctr" horzOverflow="overflow"/>
                </a:tc>
                <a:tc gridSpan="3">
                  <a:txBody>
                    <a:bodyPr/>
                    <a:lstStyle/>
                    <a:p>
                      <a:pPr lvl="0" algn="l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Funding source unknown, Duration 24 months (June 2017)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Prof. Dr. Abdullah Gani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81397">
                <a:tc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Proposal Cloud of things</a:t>
                      </a:r>
                    </a:p>
                  </a:txBody>
                  <a:tcPr marL="50800" marR="50800" marT="50800" marB="50800" anchor="ctr" horzOverflow="overflow"/>
                </a:tc>
                <a:tc gridSpan="3">
                  <a:txBody>
                    <a:bodyPr/>
                    <a:lstStyle/>
                    <a:p>
                      <a:pPr lvl="0" algn="l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FRGS or </a:t>
                      </a:r>
                      <a:r>
                        <a:rPr sz="1600" dirty="0" err="1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eScience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 funding for 12 months
(June 2018)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Dr. </a:t>
                      </a:r>
                      <a:r>
                        <a:rPr sz="1600" dirty="0" err="1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Anjum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570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663404"/>
              </p:ext>
            </p:extLst>
          </p:nvPr>
        </p:nvGraphicFramePr>
        <p:xfrm>
          <a:off x="0" y="2747"/>
          <a:ext cx="9144001" cy="68594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2541"/>
                <a:gridCol w="1217759"/>
                <a:gridCol w="756956"/>
                <a:gridCol w="1751178"/>
                <a:gridCol w="1220867"/>
                <a:gridCol w="254216"/>
                <a:gridCol w="1920484"/>
              </a:tblGrid>
              <a:tr h="1065618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11.3: </a:t>
                      </a:r>
                      <a:r>
                        <a:rPr lang="en-US" sz="24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Amount of Diversified Research Funding [</a:t>
                      </a:r>
                      <a:r>
                        <a:rPr lang="en-US" sz="2400" u="none" strike="noStrike" cap="non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COVIRO</a:t>
                      </a:r>
                      <a:r>
                        <a:rPr lang="en-US" sz="24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]</a:t>
                      </a:r>
                      <a:endParaRPr lang="en-US" sz="2400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473604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68950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520 k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720 k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850 k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 mil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1.13 mil</a:t>
                      </a:r>
                    </a:p>
                  </a:txBody>
                  <a:tcPr/>
                </a:tc>
              </a:tr>
              <a:tr h="1362874">
                <a:tc gridSpan="7">
                  <a:txBody>
                    <a:bodyPr/>
                    <a:lstStyle/>
                    <a:p>
                      <a:pPr marL="914400" marR="0" lvl="2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b="1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REQUIREMENTS</a:t>
                      </a:r>
                      <a:r>
                        <a:rPr lang="en-MY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: To meet the minimum requirements to achieve from </a:t>
                      </a:r>
                      <a:r>
                        <a:rPr lang="en-MY" sz="1600" u="none" strike="noStrike" cap="non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RG</a:t>
                      </a:r>
                      <a:r>
                        <a:rPr lang="en-MY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 to RC</a:t>
                      </a:r>
                    </a:p>
                    <a:p>
                      <a:pPr marL="914400" marR="0" lvl="2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b="1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OBSTACLES</a:t>
                      </a:r>
                      <a:r>
                        <a:rPr lang="en-MY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: All research income must be secured on a competitive basis</a:t>
                      </a:r>
                    </a:p>
                    <a:p>
                      <a:pPr marL="914400" marR="0" lvl="2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b="1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STRATEGIES: </a:t>
                      </a:r>
                      <a:r>
                        <a:rPr lang="en-MY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Increase the volume of externally funded and collaborative research</a:t>
                      </a:r>
                      <a:endParaRPr lang="en-MY" sz="1600" u="none" strike="noStrike" cap="none" baseline="0" dirty="0">
                        <a:latin typeface="Arial" panose="020B0604020202020204" pitchFamily="34" charset="0"/>
                        <a:cs typeface="Arial" panose="020B0604020202020204" pitchFamily="34" charset="0"/>
                        <a:rtl val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441702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381352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  <a:rtl val="0"/>
                        </a:rPr>
                        <a:t>To target local grants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  <a:rtl val="0"/>
                        </a:rPr>
                        <a:t>(Internal- i.e. </a:t>
                      </a:r>
                      <a:r>
                        <a:rPr lang="en-MY" sz="1600" u="none" strike="noStrike" cap="none" baseline="0" dirty="0" err="1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  <a:rtl val="0"/>
                        </a:rPr>
                        <a:t>UMRG</a:t>
                      </a: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  <a:rtl val="0"/>
                        </a:rPr>
                        <a:t>, </a:t>
                      </a:r>
                      <a:r>
                        <a:rPr lang="en-MY" sz="1600" u="none" strike="noStrike" cap="none" baseline="0" dirty="0" err="1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  <a:rtl val="0"/>
                        </a:rPr>
                        <a:t>BKP</a:t>
                      </a: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  <a:rtl val="0"/>
                        </a:rPr>
                        <a:t>, </a:t>
                      </a:r>
                      <a:r>
                        <a:rPr lang="en-MY" sz="1600" u="none" strike="noStrike" cap="none" baseline="0" dirty="0" err="1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  <a:rtl val="0"/>
                        </a:rPr>
                        <a:t>HIR</a:t>
                      </a: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  <a:rtl val="0"/>
                        </a:rPr>
                        <a:t> etc. &amp; External - FRGS, </a:t>
                      </a:r>
                      <a:r>
                        <a:rPr lang="en-MY" sz="1600" u="none" strike="noStrike" cap="none" baseline="0" dirty="0" err="1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  <a:rtl val="0"/>
                        </a:rPr>
                        <a:t>PRGS</a:t>
                      </a: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  <a:rtl val="0"/>
                        </a:rPr>
                        <a:t>, ERGS etc.)</a:t>
                      </a:r>
                    </a:p>
                  </a:txBody>
                  <a:tcPr marL="91441" marR="91441" marT="45721" marB="45721"/>
                </a:tc>
                <a:tc hMerge="1">
                  <a:txBody>
                    <a:bodyPr/>
                    <a:lstStyle/>
                    <a:p>
                      <a:pPr marL="10160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Arial"/>
                        <a:buNone/>
                      </a:pPr>
                      <a:endParaRPr lang="en-MY" sz="1600" u="none" strike="noStrike" cap="none" baseline="0" dirty="0">
                        <a:latin typeface="Arial" panose="020B0604020202020204" pitchFamily="34" charset="0"/>
                        <a:cs typeface="Arial" panose="020B0604020202020204" pitchFamily="34" charset="0"/>
                        <a:rtl val="0"/>
                      </a:endParaRPr>
                    </a:p>
                  </a:txBody>
                  <a:tcPr marL="91441" marR="91441" marT="45721" marB="45721"/>
                </a:tc>
                <a:tc gridSpan="3">
                  <a:txBody>
                    <a:bodyPr/>
                    <a:lstStyle/>
                    <a:p>
                      <a:pPr marL="10160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Arial"/>
                        <a:buNone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To submit 6 grant applications/ year</a:t>
                      </a:r>
                    </a:p>
                  </a:txBody>
                  <a:tcPr marL="91441" marR="91441" marT="45721" marB="4572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Each members to be PIC</a:t>
                      </a:r>
                    </a:p>
                  </a:txBody>
                  <a:tcPr marL="91441" marR="91441" marT="45721" marB="45721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endParaRPr lang="en-MY" sz="1600" u="none" strike="noStrike" cap="none" baseline="0" dirty="0">
                        <a:latin typeface="Arial" panose="020B0604020202020204" pitchFamily="34" charset="0"/>
                        <a:cs typeface="Arial" panose="020B0604020202020204" pitchFamily="34" charset="0"/>
                        <a:rtl val="0"/>
                      </a:endParaRPr>
                    </a:p>
                  </a:txBody>
                  <a:tcPr marL="91441" marR="91441" marT="45721" marB="45721"/>
                </a:tc>
              </a:tr>
              <a:tr h="1444794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  <a:rtl val="0"/>
                        </a:rPr>
                        <a:t>To target international grants</a:t>
                      </a:r>
                    </a:p>
                    <a:p>
                      <a:pPr marL="457200" marR="0" lvl="0" indent="-3556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Arial"/>
                        <a:buChar char="-"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  <a:rtl val="0"/>
                        </a:rPr>
                        <a:t>Newton Fund, </a:t>
                      </a:r>
                      <a:r>
                        <a:rPr lang="en-MY" sz="1600" u="none" strike="noStrike" cap="none" baseline="0" dirty="0" err="1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  <a:rtl val="0"/>
                        </a:rPr>
                        <a:t>Mitsutomo</a:t>
                      </a: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  <a:rtl val="0"/>
                        </a:rPr>
                        <a:t> and etc.</a:t>
                      </a:r>
                    </a:p>
                  </a:txBody>
                  <a:tcPr marL="91441" marR="91441" marT="45721" marB="45721"/>
                </a:tc>
                <a:tc hMerge="1">
                  <a:txBody>
                    <a:bodyPr/>
                    <a:lstStyle/>
                    <a:p>
                      <a:pPr marL="10160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None/>
                      </a:pPr>
                      <a:endParaRPr lang="en-MY" sz="1600" u="none" strike="noStrike" cap="none" baseline="0" dirty="0">
                        <a:latin typeface="Arial" panose="020B0604020202020204" pitchFamily="34" charset="0"/>
                        <a:cs typeface="Arial" panose="020B0604020202020204" pitchFamily="34" charset="0"/>
                        <a:rtl val="0"/>
                      </a:endParaRPr>
                    </a:p>
                  </a:txBody>
                  <a:tcPr marL="91441" marR="91441" marT="45721" marB="45721"/>
                </a:tc>
                <a:tc gridSpan="3">
                  <a:txBody>
                    <a:bodyPr/>
                    <a:lstStyle/>
                    <a:p>
                      <a:pPr marL="10160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None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To submit 6 grant applications/ year</a:t>
                      </a:r>
                    </a:p>
                  </a:txBody>
                  <a:tcPr marL="91441" marR="91441" marT="45721" marB="4572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Each members to be PIC</a:t>
                      </a:r>
                    </a:p>
                  </a:txBody>
                  <a:tcPr marL="91441" marR="91441" marT="45721" marB="45721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endParaRPr lang="en-MY" sz="1600" u="none" strike="noStrike" cap="none" baseline="0" dirty="0">
                        <a:latin typeface="Arial" panose="020B0604020202020204" pitchFamily="34" charset="0"/>
                        <a:cs typeface="Arial" panose="020B0604020202020204" pitchFamily="34" charset="0"/>
                        <a:rtl val="0"/>
                      </a:endParaRPr>
                    </a:p>
                  </a:txBody>
                  <a:tcPr marL="91441" marR="91441" marT="45721" marB="4572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90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9006448"/>
              </p:ext>
            </p:extLst>
          </p:nvPr>
        </p:nvGraphicFramePr>
        <p:xfrm>
          <a:off x="0" y="-10215"/>
          <a:ext cx="9143999" cy="68640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831"/>
                <a:gridCol w="1218978"/>
                <a:gridCol w="634855"/>
                <a:gridCol w="1853831"/>
                <a:gridCol w="2022153"/>
                <a:gridCol w="1560351"/>
              </a:tblGrid>
              <a:tr h="884519">
                <a:tc gridSpan="6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11.4: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Amount of Diversified Research Funding </a:t>
                      </a:r>
                      <a:b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[Data Science &amp; Big Data]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9259">
                <a:tc gridSpan="6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7724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510 k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710 k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850 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 mil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1.13 mil</a:t>
                      </a:r>
                    </a:p>
                  </a:txBody>
                  <a:tcPr/>
                </a:tc>
              </a:tr>
              <a:tr h="1561440">
                <a:tc gridSpan="6">
                  <a:txBody>
                    <a:bodyPr/>
                    <a:lstStyle/>
                    <a:p>
                      <a:pPr marL="914400" lvl="2" indent="0" algn="l">
                        <a:buFont typeface="Arial"/>
                        <a:buNone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Grow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funding to support research and development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14400" marR="0" lvl="2" indent="0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Difficulty to get the funding</a:t>
                      </a:r>
                      <a:r>
                        <a:rPr lang="en-US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from diverse resource</a:t>
                      </a:r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2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increase the numbers of research grant from diverse resources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37883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03043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and develop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top-drawer research proposal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Conduct workshop and focus group discussion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All members</a:t>
                      </a:r>
                    </a:p>
                  </a:txBody>
                  <a:tcPr/>
                </a:tc>
              </a:tr>
              <a:tr h="149324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Secure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international research grant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Conduct workshop to produce high quality research proposal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All members</a:t>
                      </a:r>
                    </a:p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6249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053075"/>
              </p:ext>
            </p:extLst>
          </p:nvPr>
        </p:nvGraphicFramePr>
        <p:xfrm>
          <a:off x="0" y="0"/>
          <a:ext cx="9144000" cy="68538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831"/>
                <a:gridCol w="463459"/>
                <a:gridCol w="1390376"/>
                <a:gridCol w="1853831"/>
                <a:gridCol w="1970672"/>
                <a:gridCol w="1611831"/>
              </a:tblGrid>
              <a:tr h="830923">
                <a:tc gridSpan="6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11.5: Amount of Diversified Research Funding </a:t>
                      </a:r>
                      <a:r>
                        <a:rPr lang="en-MY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[Internet of Things (</a:t>
                      </a:r>
                      <a:r>
                        <a:rPr lang="en-MY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IoT</a:t>
                      </a:r>
                      <a:r>
                        <a:rPr lang="en-MY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)]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7205">
                <a:tc gridSpan="6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171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500 k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710 k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850 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 mil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1.13 mil</a:t>
                      </a:r>
                    </a:p>
                  </a:txBody>
                  <a:tcPr/>
                </a:tc>
              </a:tr>
              <a:tr h="2266167">
                <a:tc gridSpan="6">
                  <a:txBody>
                    <a:bodyPr/>
                    <a:lstStyle/>
                    <a:p>
                      <a:pPr marL="457200" lvl="1" indent="0" algn="l">
                        <a:buFont typeface="Arial"/>
                        <a:buNone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</a:p>
                    <a:p>
                      <a:pPr marL="690563" lvl="1" indent="-233363" algn="l">
                        <a:buFont typeface="+mj-lt"/>
                        <a:buAutoNum type="arabicParenR"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Identification of Grant Opportunity.</a:t>
                      </a:r>
                      <a:r>
                        <a:rPr lang="en-MY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690563" lvl="1" indent="-233363" algn="l">
                        <a:buFont typeface="+mj-lt"/>
                        <a:buAutoNum type="arabicParenR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Application of private, local and international grant. </a:t>
                      </a:r>
                      <a:endParaRPr lang="en-MY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1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690563" lvl="1" indent="-233363" algn="l">
                        <a:buFont typeface="+mj-lt"/>
                        <a:buAutoNum type="arabicParenR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Lack of awareness to international grant opportunity. </a:t>
                      </a:r>
                    </a:p>
                    <a:p>
                      <a:pPr marL="690563" lvl="1" indent="-233363" algn="l">
                        <a:buFont typeface="+mj-lt"/>
                        <a:buAutoNum type="arabicParenR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Lack of high quality postgraduate student to carry out the research. </a:t>
                      </a:r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1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secure wide spectrum of grants and recruit more high quality postgraduate student. </a:t>
                      </a:r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65804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96757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available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international grants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Monitor information from IPPP and share information on faculty website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All members</a:t>
                      </a:r>
                    </a:p>
                  </a:txBody>
                  <a:tcPr/>
                </a:tc>
              </a:tr>
              <a:tr h="109895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Improve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the quality of research proposal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Workshop for research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proposal writing.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en-US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All members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351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8542038"/>
              </p:ext>
            </p:extLst>
          </p:nvPr>
        </p:nvGraphicFramePr>
        <p:xfrm>
          <a:off x="0" y="0"/>
          <a:ext cx="9144000" cy="685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831"/>
                <a:gridCol w="1144550"/>
                <a:gridCol w="709285"/>
                <a:gridCol w="1853831"/>
                <a:gridCol w="2376878"/>
                <a:gridCol w="1205625"/>
              </a:tblGrid>
              <a:tr h="861550">
                <a:tc gridSpan="6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11.6: Amount of Diversified Research Funding [Smart Advisor Roadmap]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6945">
                <a:tc gridSpan="6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6155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500 k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710 k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850 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 mil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1.13 mil</a:t>
                      </a:r>
                    </a:p>
                  </a:txBody>
                  <a:tcPr/>
                </a:tc>
              </a:tr>
              <a:tr h="1211304">
                <a:tc gridSpan="6">
                  <a:txBody>
                    <a:bodyPr/>
                    <a:lstStyle/>
                    <a:p>
                      <a:pPr lvl="1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Grow funding for support the teaching, learning and research development</a:t>
                      </a:r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1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Lack resources to carry out educational development activities</a:t>
                      </a:r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1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To increase the numbers of research findings from diverse sources</a:t>
                      </a:r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4669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8615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Determine the partnership and source	</a:t>
                      </a:r>
                      <a:endParaRPr lang="en-US" sz="1600" kern="1200" baseline="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 and c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ollaboration with related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agencies/industries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baseline="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MNA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90557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Determine and develop top-drawer research proposal bank	</a:t>
                      </a:r>
                      <a:endParaRPr lang="en-US" sz="1600" kern="1200" baseline="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design or develop innovative research proposals	</a:t>
                      </a:r>
                    </a:p>
                    <a:p>
                      <a:pPr algn="l"/>
                      <a:endParaRPr lang="en-US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NAA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3148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Create a well known research group </a:t>
                      </a:r>
                      <a:endParaRPr lang="en-US" sz="1600" kern="1200" baseline="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233363" indent="-233363">
                        <a:buFont typeface="+mj-lt"/>
                        <a:buAutoNum type="romanLcPeriod"/>
                      </a:pPr>
                      <a:r>
                        <a:rPr lang="en-US" sz="1600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Determine and develop critical niche area for the group</a:t>
                      </a:r>
                    </a:p>
                    <a:p>
                      <a:pPr marL="233363" indent="-233363">
                        <a:buFont typeface="+mj-lt"/>
                        <a:buAutoNum type="romanLcPeriod"/>
                      </a:pPr>
                      <a:r>
                        <a:rPr lang="en-US" sz="1600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Generate revenue from training, workshop and seminars</a:t>
                      </a:r>
                    </a:p>
                    <a:p>
                      <a:r>
                        <a:rPr lang="en-US" sz="1600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</a:t>
                      </a:r>
                      <a:endParaRPr lang="en-US" sz="1600" kern="1200" baseline="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KU/KJ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813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9937710"/>
              </p:ext>
            </p:extLst>
          </p:nvPr>
        </p:nvGraphicFramePr>
        <p:xfrm>
          <a:off x="0" y="-6131"/>
          <a:ext cx="9144000" cy="685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831"/>
                <a:gridCol w="644820"/>
                <a:gridCol w="1209014"/>
                <a:gridCol w="1853831"/>
                <a:gridCol w="1604848"/>
                <a:gridCol w="248985"/>
                <a:gridCol w="1728671"/>
              </a:tblGrid>
              <a:tr h="902059">
                <a:tc gridSpan="7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11.7: Amount of Diversified Research Funding [Speech to Speech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Translation]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0048" marR="130048" marT="65024" marB="65024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3373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0048" marR="130048" marT="65024" marB="65024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79676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500 k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710 k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850 k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 mil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1.13 mil</a:t>
                      </a:r>
                    </a:p>
                  </a:txBody>
                  <a:tcPr/>
                </a:tc>
              </a:tr>
              <a:tr h="2016266">
                <a:tc gridSpan="7">
                  <a:txBody>
                    <a:bodyPr/>
                    <a:lstStyle/>
                    <a:p>
                      <a:pPr marL="914400" lvl="2" indent="0" algn="l">
                        <a:buFont typeface="Arial"/>
                        <a:buNone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REQUIREMENTS: </a:t>
                      </a:r>
                    </a:p>
                    <a:p>
                      <a:pPr marL="1147763" marR="0" lvl="2" indent="-2333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Identified the government future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strategy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NKRA (crime prevention,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e-health,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society integration)</a:t>
                      </a:r>
                    </a:p>
                    <a:p>
                      <a:pPr marL="1147763" marR="0" lvl="2" indent="-2333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Seek the interest of Private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companies in Speech to Speech Translation </a:t>
                      </a:r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2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Promoting the need for a multi-lingual Speech To Speech Translator</a:t>
                      </a:r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2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 To sell the idea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promoting society integration via effective multi-lingual communicator</a:t>
                      </a:r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0048" marR="130048" marT="65024" marB="65024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4814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0048" marR="130048" marT="65024" marB="65024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0048" marR="130048" marT="65024" marB="65024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0048" marR="130048" marT="65024" marB="65024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57359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Memorandum of Understanding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 marL="130048" marR="130048" marT="65024" marB="65024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Establish commitment from the private sectors on the proposed development </a:t>
                      </a:r>
                      <a:endParaRPr lang="en-MY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en-US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0048" marR="130048" marT="65024" marB="65024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7800" indent="-17780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Team leader</a:t>
                      </a: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Private firms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0048" marR="130048" marT="65024" marB="65024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57359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Resource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efficient multi-lingual computer based communication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 marL="130048" marR="130048" marT="65024" marB="65024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233363" indent="-233363" algn="l">
                        <a:buFont typeface="+mj-lt"/>
                        <a:buAutoNum type="romanLcPeriod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cost effective solution for multi-lingual communication</a:t>
                      </a:r>
                    </a:p>
                    <a:p>
                      <a:pPr marL="233363" indent="-233363" algn="l">
                        <a:buFont typeface="+mj-lt"/>
                        <a:buAutoNum type="romanLcPeriod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the market potential of the development </a:t>
                      </a:r>
                    </a:p>
                  </a:txBody>
                  <a:tcPr marL="130048" marR="130048" marT="65024" marB="65024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7800" indent="-17780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Team members</a:t>
                      </a:r>
                    </a:p>
                  </a:txBody>
                  <a:tcPr marL="130048" marR="130048" marT="65024" marB="65024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357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51248" y="2416493"/>
            <a:ext cx="3273552" cy="2147690"/>
          </a:xfrm>
        </p:spPr>
        <p:txBody>
          <a:bodyPr>
            <a:normAutofit/>
          </a:bodyPr>
          <a:lstStyle/>
          <a:p>
            <a:r>
              <a:rPr lang="en-US" sz="5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Enriching Lives</a:t>
            </a:r>
            <a:endParaRPr lang="en-US" sz="5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Shaping-the-Future1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3871" y="2054328"/>
            <a:ext cx="2782298" cy="249159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57013" y="5161796"/>
            <a:ext cx="6946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Britannic Bold"/>
                <a:cs typeface="Britannic Bold"/>
              </a:rPr>
              <a:t>“Enhancing Communities Through Intellect and Technology For A More Fulfilling and Meaningful Life”  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ritannic Bold"/>
              <a:cs typeface="Britannic Bold"/>
            </a:endParaRPr>
          </a:p>
        </p:txBody>
      </p:sp>
    </p:spTree>
    <p:extLst>
      <p:ext uri="{BB962C8B-B14F-4D97-AF65-F5344CB8AC3E}">
        <p14:creationId xmlns:p14="http://schemas.microsoft.com/office/powerpoint/2010/main" val="290183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9409513"/>
              </p:ext>
            </p:extLst>
          </p:nvPr>
        </p:nvGraphicFramePr>
        <p:xfrm>
          <a:off x="0" y="1682"/>
          <a:ext cx="9144001" cy="68563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831"/>
                <a:gridCol w="463459"/>
                <a:gridCol w="1390376"/>
                <a:gridCol w="1853831"/>
                <a:gridCol w="1853833"/>
                <a:gridCol w="243819"/>
                <a:gridCol w="1484852"/>
              </a:tblGrid>
              <a:tr h="847523">
                <a:tc gridSpan="7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12: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No. Societal Problem Solved Using The Innovative Products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4314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7214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problem solved 10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 products each)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problem solved 25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(5 products each)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problem solved 50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 products each)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problem solved 100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 products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each, Increment of problems)</a:t>
                      </a:r>
                      <a:endParaRPr lang="en-US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problem solved 150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(15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products each, 10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prob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95988">
                <a:tc gridSpan="7">
                  <a:txBody>
                    <a:bodyPr/>
                    <a:lstStyle/>
                    <a:p>
                      <a:pPr marL="914400" lvl="2" indent="0" algn="l">
                        <a:buFont typeface="Arial"/>
                        <a:buNone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REQUIREMENTS: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1257300" lvl="2" indent="-342900" algn="l">
                        <a:buFont typeface="+mj-lt"/>
                        <a:buAutoNum type="arabicParenR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Identified problems from NKRA (crime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rate, low income citizen, public transport,   bribe issues, infrastructure)</a:t>
                      </a:r>
                    </a:p>
                    <a:p>
                      <a:pPr marL="1257300" lvl="2" indent="-342900" algn="l">
                        <a:buFont typeface="+mj-lt"/>
                        <a:buAutoNum type="arabicParenR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Establish the connection with people that involve with the community services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144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Lack of information dissemination</a:t>
                      </a:r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144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STRATEGY: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 solve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NKRA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issues through 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innovative product </a:t>
                      </a:r>
                      <a:endParaRPr lang="en-US" sz="1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085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91716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Point of reference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Establish team that contact with the right people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</a:t>
                      </a:r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IPPI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84832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Innovative product identification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Identified applications used by targeted citizen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</a:t>
                      </a:r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IPPI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283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464137"/>
              </p:ext>
            </p:extLst>
          </p:nvPr>
        </p:nvGraphicFramePr>
        <p:xfrm>
          <a:off x="0" y="-827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831"/>
                <a:gridCol w="463459"/>
                <a:gridCol w="1390376"/>
                <a:gridCol w="1853831"/>
                <a:gridCol w="1853832"/>
                <a:gridCol w="126374"/>
                <a:gridCol w="1602297"/>
              </a:tblGrid>
              <a:tr h="1197892">
                <a:tc gridSpan="7">
                  <a:txBody>
                    <a:bodyPr/>
                    <a:lstStyle/>
                    <a:p>
                      <a:pPr algn="ctr"/>
                      <a:r>
                        <a:rPr lang="en-MY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12.1: No. Societal Problem Solved Using The Innovative Products </a:t>
                      </a:r>
                      <a:br>
                        <a:rPr lang="en-MY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MY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[Internet of Things (</a:t>
                      </a:r>
                      <a:r>
                        <a:rPr lang="en-MY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IoT</a:t>
                      </a:r>
                      <a:r>
                        <a:rPr lang="en-MY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)]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8286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6647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problem solved 10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 products each)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problem solved 25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(5 products each)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problem solved 50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 products each)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problem solved 100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 products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each, Increment of problems)</a:t>
                      </a:r>
                      <a:endParaRPr lang="en-US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problem solved 150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(15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products each, 10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prob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86127">
                <a:tc gridSpan="7">
                  <a:txBody>
                    <a:bodyPr/>
                    <a:lstStyle/>
                    <a:p>
                      <a:pPr marL="457200" lvl="1" indent="0" algn="l">
                        <a:buFont typeface="Arial"/>
                        <a:buNone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690563" lvl="1" indent="-233363" algn="l">
                        <a:buFont typeface="+mj-lt"/>
                        <a:buAutoNum type="arabicParenR"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Identified problems from NKRA (crime rate, low income citizen, public transport, bribe issues, infrastructure) </a:t>
                      </a:r>
                    </a:p>
                    <a:p>
                      <a:pPr marL="690563" lvl="1" indent="-233363" algn="l">
                        <a:buFont typeface="+mj-lt"/>
                        <a:buAutoNum type="arabicParenR"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Establish the connection with people that involve with the community services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1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Lack of information dissemination.</a:t>
                      </a:r>
                    </a:p>
                    <a:p>
                      <a:pPr lvl="1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solve NKRA issues through innovative product </a:t>
                      </a:r>
                      <a:endParaRPr lang="en-MY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8679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75975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Point of reference 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Establish team that contact with the right people </a:t>
                      </a:r>
                      <a:endParaRPr lang="en-MY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All members</a:t>
                      </a:r>
                    </a:p>
                  </a:txBody>
                  <a:tcPr/>
                </a:tc>
              </a:tr>
              <a:tr h="93078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Innovative product identification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Identified applications used by targeted citizen </a:t>
                      </a:r>
                      <a:endParaRPr lang="en-MY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All members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025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51248" y="2435543"/>
            <a:ext cx="3273552" cy="2147690"/>
          </a:xfrm>
        </p:spPr>
        <p:txBody>
          <a:bodyPr>
            <a:normAutofit fontScale="92500" lnSpcReduction="20000"/>
          </a:bodyPr>
          <a:lstStyle/>
          <a:p>
            <a:r>
              <a:rPr lang="en-US" sz="5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Shaping the Future</a:t>
            </a:r>
            <a:endParaRPr lang="en-US" sz="5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Shaping-the-Future1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3871" y="2054328"/>
            <a:ext cx="2782298" cy="249159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13871" y="5262464"/>
            <a:ext cx="6419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Britannic Bold"/>
                <a:cs typeface="Britannic Bold"/>
              </a:rPr>
              <a:t>“Building the Nation and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Britannic Bold"/>
                <a:cs typeface="Britannic Bold"/>
              </a:rPr>
              <a:t>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Britannic Bold"/>
                <a:cs typeface="Britannic Bold"/>
              </a:rPr>
              <a:t>raining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Britannic Bold"/>
                <a:cs typeface="Britannic Bold"/>
              </a:rPr>
              <a:t>the L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Britannic Bold"/>
                <a:cs typeface="Britannic Bold"/>
              </a:rPr>
              <a:t>eaders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Britannic Bold"/>
                <a:cs typeface="Britannic Bold"/>
              </a:rPr>
              <a:t>of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Britannic Bold"/>
                <a:cs typeface="Britannic Bold"/>
              </a:rPr>
              <a:t>Tomorrow”  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ritannic Bold"/>
              <a:cs typeface="Britannic Bold"/>
            </a:endParaRPr>
          </a:p>
        </p:txBody>
      </p:sp>
    </p:spTree>
    <p:extLst>
      <p:ext uri="{BB962C8B-B14F-4D97-AF65-F5344CB8AC3E}">
        <p14:creationId xmlns:p14="http://schemas.microsoft.com/office/powerpoint/2010/main" val="281202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677648"/>
              </p:ext>
            </p:extLst>
          </p:nvPr>
        </p:nvGraphicFramePr>
        <p:xfrm>
          <a:off x="0" y="0"/>
          <a:ext cx="9143999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831"/>
                <a:gridCol w="595754"/>
                <a:gridCol w="1258080"/>
                <a:gridCol w="1853831"/>
                <a:gridCol w="1853832"/>
                <a:gridCol w="1728671"/>
              </a:tblGrid>
              <a:tr h="828079">
                <a:tc gridSpan="6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13: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No. Computing Knowledge &amp; Services Transferred</a:t>
                      </a:r>
                      <a:endParaRPr lang="en-US" sz="2400" b="1" kern="1200" dirty="0">
                        <a:solidFill>
                          <a:schemeClr val="lt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4302">
                <a:tc gridSpan="6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116505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knowledge and services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served:</a:t>
                      </a: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knowledge and services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erved: 10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knowledge and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served:</a:t>
                      </a: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knowledge and 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services</a:t>
                      </a: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erved: 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knowledge and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services</a:t>
                      </a: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erved: 50</a:t>
                      </a:r>
                    </a:p>
                  </a:txBody>
                  <a:tcPr/>
                </a:tc>
              </a:tr>
              <a:tr h="1383794">
                <a:tc gridSpan="6">
                  <a:txBody>
                    <a:bodyPr/>
                    <a:lstStyle/>
                    <a:p>
                      <a:pPr marL="914400" lvl="2" indent="0" algn="l">
                        <a:buFont typeface="Arial"/>
                        <a:buNone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REQUIREMENTS: 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Getting Participants; Competent trainer; Sufficient funding;                      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Search Engine Optimization;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Accessible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Services Identification</a:t>
                      </a:r>
                    </a:p>
                    <a:p>
                      <a:pPr marL="9144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OBSTACLES: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Various and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oo many services; Lack of Collective Skills;                      Lack of Fund</a:t>
                      </a:r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144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STRATEGY: </a:t>
                      </a:r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create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informative society</a:t>
                      </a:r>
                      <a:endParaRPr lang="en-US" sz="1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428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90122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charset="0"/>
                          <a:cs typeface="Arial" panose="020B0604020202020204" pitchFamily="34" charset="0"/>
                        </a:rPr>
                        <a:t>Establishment of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charset="0"/>
                          <a:cs typeface="Arial" panose="020B0604020202020204" pitchFamily="34" charset="0"/>
                        </a:rPr>
                        <a:t>CoR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Apply specific grants</a:t>
                      </a:r>
                    </a:p>
                    <a:p>
                      <a:pPr algn="l"/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MoA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with Industry and GLC (CSR Project)</a:t>
                      </a:r>
                    </a:p>
                    <a:p>
                      <a:pPr algn="l"/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Specification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TDP,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TFR, TFBIG, 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2817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Staff Development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Identify relevant skills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Train collective skills ( expertise and soft-skills)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TDP, KPPK, 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Each Staff</a:t>
                      </a:r>
                      <a:endParaRPr lang="en-US" sz="1600" kern="1200" baseline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093094">
                <a:tc gridSpan="2"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MY" sz="16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Marketing and Promotion</a:t>
                      </a:r>
                    </a:p>
                    <a:p>
                      <a:pPr marL="0" marR="0" lvl="0" indent="0" algn="l" defTabSz="914400" rtl="0" eaLnBrk="1" latinLnBrk="0" hangingPunct="1">
                        <a:spcBef>
                          <a:spcPts val="0"/>
                        </a:spcBef>
                        <a:buSzPct val="25000"/>
                        <a:buNone/>
                      </a:pPr>
                      <a:endParaRPr lang="en-MY" sz="1600" kern="1200" baseline="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Meeting potential participants and community</a:t>
                      </a:r>
                    </a:p>
                    <a:p>
                      <a:pPr marL="0" marR="0" lvl="0" indent="0" algn="l" defTabSz="914400" rtl="0" eaLnBrk="1" latinLnBrk="0" hangingPunct="1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MY" sz="16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Tailor-made knowledge and services</a:t>
                      </a:r>
                    </a:p>
                    <a:p>
                      <a:pPr marL="0" marR="0" lvl="0" indent="0" algn="l" defTabSz="914400" rtl="0" eaLnBrk="1" latinLnBrk="0" hangingPunct="1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MY" sz="16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In-house and Online Promotion</a:t>
                      </a:r>
                    </a:p>
                    <a:p>
                      <a:pPr marL="0" marR="0" lvl="0" indent="0" algn="l" defTabSz="914400" rtl="0" eaLnBrk="1" latinLnBrk="0" hangingPunct="1">
                        <a:spcBef>
                          <a:spcPts val="0"/>
                        </a:spcBef>
                        <a:buSzPct val="25000"/>
                        <a:buNone/>
                      </a:pPr>
                      <a:endParaRPr lang="en-MY" sz="1600" kern="1200" baseline="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TDP, TFBIG, TFR, TFJM</a:t>
                      </a:r>
                      <a:endParaRPr lang="en-US" sz="1600" kern="1200" baseline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394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9532123"/>
              </p:ext>
            </p:extLst>
          </p:nvPr>
        </p:nvGraphicFramePr>
        <p:xfrm>
          <a:off x="0" y="0"/>
          <a:ext cx="9144000" cy="7129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831"/>
                <a:gridCol w="846839"/>
                <a:gridCol w="1006996"/>
                <a:gridCol w="1853831"/>
                <a:gridCol w="1853832"/>
                <a:gridCol w="1728671"/>
              </a:tblGrid>
              <a:tr h="1306754">
                <a:tc gridSpan="6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13.1: No. Computing Knowledge &amp; Services Transferred </a:t>
                      </a:r>
                      <a:b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[Digital Security]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2077">
                <a:tc gridSpan="6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79481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knowledge and services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served:</a:t>
                      </a: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knowledge and services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erved: 3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knowledge and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served:</a:t>
                      </a: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knowledge and 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services</a:t>
                      </a: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erved: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knowledge and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services</a:t>
                      </a: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erved: 17</a:t>
                      </a:r>
                    </a:p>
                  </a:txBody>
                  <a:tcPr/>
                </a:tc>
              </a:tr>
              <a:tr h="1766643">
                <a:tc gridSpan="6">
                  <a:txBody>
                    <a:bodyPr/>
                    <a:lstStyle/>
                    <a:p>
                      <a:pPr marL="457200" lvl="1" indent="0" algn="l">
                        <a:buFont typeface="Arial"/>
                        <a:buNone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</a:p>
                    <a:p>
                      <a:pPr marL="457200" lvl="1" indent="0" algn="l">
                        <a:buFont typeface="Arial"/>
                        <a:buNone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To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increase staff expertise through professional trainings and networking</a:t>
                      </a:r>
                    </a:p>
                    <a:p>
                      <a:pPr marL="457200" lvl="1" indent="0" algn="l">
                        <a:buFont typeface="Arial"/>
                        <a:buNone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 To increase staff visibility through networking via seminar/trainings/public talk etc.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1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Lack of fund for professional trainings and support in networking</a:t>
                      </a:r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1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 To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become Point of reference (POR)/focal point for security consultancy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110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068302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staff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professionally certified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the related or latest security certification required for security group member. 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Dr.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Badrul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068302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 startAt="2"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organize series of public talk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target participants for public talk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Dr.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Wong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Kok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Sheik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098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6126122"/>
              </p:ext>
            </p:extLst>
          </p:nvPr>
        </p:nvGraphicFramePr>
        <p:xfrm>
          <a:off x="0" y="-11462"/>
          <a:ext cx="9144000" cy="7011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831"/>
                <a:gridCol w="793676"/>
                <a:gridCol w="1060159"/>
                <a:gridCol w="1853831"/>
                <a:gridCol w="1853832"/>
                <a:gridCol w="227042"/>
                <a:gridCol w="1501629"/>
              </a:tblGrid>
              <a:tr h="1319138">
                <a:tc gridSpan="7">
                  <a:txBody>
                    <a:bodyPr/>
                    <a:lstStyle/>
                    <a:p>
                      <a:pPr algn="ctr"/>
                      <a:r>
                        <a:rPr lang="en-MY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13.2: No. Computing Knowledge &amp; Services</a:t>
                      </a:r>
                      <a:r>
                        <a:rPr lang="en-MY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Transferred </a:t>
                      </a:r>
                      <a:br>
                        <a:rPr lang="en-MY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MY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[Internet of Things (</a:t>
                      </a:r>
                      <a:r>
                        <a:rPr lang="en-MY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IoT</a:t>
                      </a:r>
                      <a:r>
                        <a:rPr lang="en-MY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)]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5890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1325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knowledge and services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served:</a:t>
                      </a: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knowledge and services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erved: 3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knowledge and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served:</a:t>
                      </a: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6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knowledge and 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services</a:t>
                      </a: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erved: 10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knowledge and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services</a:t>
                      </a: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erved: 16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917094">
                <a:tc gridSpan="7">
                  <a:txBody>
                    <a:bodyPr/>
                    <a:lstStyle/>
                    <a:p>
                      <a:pPr marL="457200" lvl="1" indent="0" algn="l">
                        <a:buFont typeface="Arial"/>
                        <a:buNone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Getting Participants; Competent trainer; Sufficient funding; Search Engine Optimization; Accessible Research</a:t>
                      </a:r>
                      <a:r>
                        <a:rPr lang="en-MY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Group</a:t>
                      </a: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Services Identification</a:t>
                      </a:r>
                    </a:p>
                    <a:p>
                      <a:pPr lvl="1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Various and too many services; Lack of Collective Skills; Lack of Fund</a:t>
                      </a:r>
                    </a:p>
                    <a:p>
                      <a:pPr lvl="1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create informative society</a:t>
                      </a:r>
                      <a:endParaRPr lang="en-MY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477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77680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Staff development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relevant skills </a:t>
                      </a:r>
                    </a:p>
                    <a:p>
                      <a:pPr marL="0" marR="0" lvl="0" indent="0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Train collective skills ( expertise and soft-skills) 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All members</a:t>
                      </a:r>
                      <a:endParaRPr lang="en-MY" sz="1600" dirty="0" smtClean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/>
                </a:tc>
              </a:tr>
              <a:tr h="110105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Marketing and Promotion 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Meeting potential participants and community Tailor-made knowledge and services In-house and Online Promotion 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TF</a:t>
                      </a: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: Marketing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388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4382481"/>
              </p:ext>
            </p:extLst>
          </p:nvPr>
        </p:nvGraphicFramePr>
        <p:xfrm>
          <a:off x="0" y="0"/>
          <a:ext cx="9144000" cy="70493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2600"/>
                <a:gridCol w="997553"/>
                <a:gridCol w="855051"/>
                <a:gridCol w="1852600"/>
                <a:gridCol w="1497527"/>
                <a:gridCol w="276647"/>
                <a:gridCol w="1812022"/>
              </a:tblGrid>
              <a:tr h="1291215">
                <a:tc gridSpan="7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13.3: No. Computing Knowledge &amp; Services Transferred </a:t>
                      </a:r>
                      <a:b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[Speech to Speech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Translation]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97296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87544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knowledge and services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served:</a:t>
                      </a: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knowledge and services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erved: 4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knowledge and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served:</a:t>
                      </a: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knowledge and 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services</a:t>
                      </a: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erved: 10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knowledge and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services</a:t>
                      </a:r>
                      <a:r>
                        <a:rPr lang="en-US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erved: 16</a:t>
                      </a:r>
                    </a:p>
                  </a:txBody>
                  <a:tcPr/>
                </a:tc>
              </a:tr>
              <a:tr h="2078879">
                <a:tc gridSpan="7">
                  <a:txBody>
                    <a:bodyPr/>
                    <a:lstStyle/>
                    <a:p>
                      <a:pPr marL="457200" lvl="1" indent="0" algn="l">
                        <a:buFont typeface="Arial"/>
                        <a:buNone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</a:p>
                    <a:p>
                      <a:pPr marL="690563" marR="0" lvl="1" indent="-2333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Identified latest research interest from journal publications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particularly on speech to speech translation </a:t>
                      </a:r>
                    </a:p>
                    <a:p>
                      <a:pPr marL="690563" marR="0" lvl="1" indent="-2333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Establish the connection with overseas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experts </a:t>
                      </a:r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1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Lack of professional expertise in speech to speech translation locally</a:t>
                      </a:r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1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 To promote knowledge transfer from advance nation to local Malaysian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experts</a:t>
                      </a:r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42732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893920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Establish International collaboration 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Establish an effective collaboration with overseas experts </a:t>
                      </a:r>
                      <a:endParaRPr lang="en-MY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en-US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7800" indent="-17780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Team leader</a:t>
                      </a: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Overseas Experts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893920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 startAt="2"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Innovative and resource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efficient solution 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effective solution for multi-lingual communication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7800" indent="-17780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Team leader</a:t>
                      </a: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Overseas Experts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1443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5763458"/>
              </p:ext>
            </p:extLst>
          </p:nvPr>
        </p:nvGraphicFramePr>
        <p:xfrm>
          <a:off x="0" y="0"/>
          <a:ext cx="9144001" cy="6854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505"/>
                <a:gridCol w="405800"/>
                <a:gridCol w="1394708"/>
                <a:gridCol w="1800505"/>
                <a:gridCol w="1800506"/>
                <a:gridCol w="423569"/>
                <a:gridCol w="1518408"/>
              </a:tblGrid>
              <a:tr h="826725">
                <a:tc gridSpan="7"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14: </a:t>
                      </a:r>
                      <a:r>
                        <a:rPr lang="en-MY" sz="2400" b="1" kern="1200" dirty="0" smtClean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No. Successful Participants To Establish Businesses</a:t>
                      </a:r>
                      <a:endParaRPr lang="en-US" sz="2400" b="1" kern="1200" dirty="0">
                        <a:solidFill>
                          <a:schemeClr val="lt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81378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85810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Successful participants 5%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Successful participants 10%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Successful participants 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Successful participants 30%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Successful participants 50%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920276">
                <a:tc gridSpan="7">
                  <a:txBody>
                    <a:bodyPr/>
                    <a:lstStyle/>
                    <a:p>
                      <a:pPr lvl="3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REQUIREMENT: </a:t>
                      </a:r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Identification of IT related business  to be offered</a:t>
                      </a:r>
                    </a:p>
                    <a:p>
                      <a:pPr marL="1371600" marR="0" lvl="3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OBSTACLE: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Capabilities of the staff to handle these new tasks</a:t>
                      </a:r>
                      <a:endParaRPr lang="en-US" sz="1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371600" marR="0" lvl="3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STRATEGY: </a:t>
                      </a:r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create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technopreneur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society</a:t>
                      </a:r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64957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kern="1200" dirty="0">
                        <a:solidFill>
                          <a:srgbClr val="FFFF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kern="12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4386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charset="0"/>
                          <a:cs typeface="Arial" panose="020B0604020202020204" pitchFamily="34" charset="0"/>
                        </a:rPr>
                        <a:t>Setup a spin off company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342900" indent="-342900" algn="l">
                        <a:buFont typeface="+mj-lt"/>
                        <a:buAutoNum type="arabicPeriod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Getting advice from UPUM for the spin off company that will be established under FSKTM</a:t>
                      </a:r>
                    </a:p>
                    <a:p>
                      <a:pPr marL="342900" indent="-342900" algn="l">
                        <a:buFont typeface="+mj-lt"/>
                        <a:buAutoNum type="arabicPeriod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Setup a team that will run the company</a:t>
                      </a:r>
                    </a:p>
                    <a:p>
                      <a:pPr marL="342900" indent="-342900" algn="l">
                        <a:buFont typeface="+mj-lt"/>
                        <a:buAutoNum type="arabicPeriod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IT related businesses training</a:t>
                      </a:r>
                    </a:p>
                    <a:p>
                      <a:pPr marL="342900" indent="-342900" algn="l">
                        <a:buFont typeface="+mj-lt"/>
                        <a:buAutoNum type="arabicPeriod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the targeted participants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TDP/TF-BIG</a:t>
                      </a:r>
                      <a:endParaRPr lang="en-MY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88787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charset="0"/>
                          <a:cs typeface="Arial" panose="020B0604020202020204" pitchFamily="34" charset="0"/>
                        </a:rPr>
                        <a:t>Training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charset="0"/>
                          <a:cs typeface="Arial" panose="020B0604020202020204" pitchFamily="34" charset="0"/>
                        </a:rPr>
                        <a:t> for the staff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342900" indent="-342900" algn="l">
                        <a:buFont typeface="+mj-lt"/>
                        <a:buAutoNum type="arabicPeriod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IT related certifications for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the staff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indent="-342900" algn="l">
                        <a:buFont typeface="+mj-lt"/>
                        <a:buAutoNum type="arabicPeriod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the identified staff for the training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TDP/TF-BIG</a:t>
                      </a:r>
                      <a:endParaRPr lang="en-MY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17608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charset="0"/>
                          <a:cs typeface="Arial" panose="020B0604020202020204" pitchFamily="34" charset="0"/>
                        </a:rPr>
                        <a:t>Assisting the clients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342900" indent="-342900" algn="l">
                        <a:buFont typeface="+mj-lt"/>
                        <a:buAutoNum type="arabicPeriod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Conduct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the related training to participants</a:t>
                      </a:r>
                    </a:p>
                    <a:p>
                      <a:pPr marL="342900" indent="-342900" algn="l">
                        <a:buFont typeface="+mj-lt"/>
                        <a:buAutoNum type="arabicPeriod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Spin off company to assist in setting up business plan</a:t>
                      </a:r>
                    </a:p>
                    <a:p>
                      <a:pPr marL="342900" indent="-342900" algn="l">
                        <a:buFont typeface="+mj-lt"/>
                        <a:buAutoNum type="arabicPeriod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Spin off company to monitor the progress of the business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TDP</a:t>
                      </a: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/Spin Off Company</a:t>
                      </a:r>
                      <a:endParaRPr lang="en-MY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466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3663394"/>
              </p:ext>
            </p:extLst>
          </p:nvPr>
        </p:nvGraphicFramePr>
        <p:xfrm>
          <a:off x="0" y="0"/>
          <a:ext cx="9144001" cy="685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505"/>
                <a:gridCol w="450127"/>
                <a:gridCol w="1350381"/>
                <a:gridCol w="1800505"/>
                <a:gridCol w="1800506"/>
                <a:gridCol w="373235"/>
                <a:gridCol w="1568742"/>
              </a:tblGrid>
              <a:tr h="835997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15: Amount of “Knowledge Transfer” Grant  Obtained</a:t>
                      </a:r>
                      <a:endParaRPr kumimoji="0" lang="en-US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71554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1083699">
                <a:tc>
                  <a:txBody>
                    <a:bodyPr/>
                    <a:lstStyle>
                      <a:lvl1pPr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2.0mil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60% with 50k grant</a:t>
                      </a:r>
                    </a:p>
                  </a:txBody>
                  <a:tcPr horzOverflow="overflow"/>
                </a:tc>
                <a:tc gridSpan="2">
                  <a:txBody>
                    <a:bodyPr/>
                    <a:lstStyle>
                      <a:lvl1pPr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2.4mil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70% with 50k grant</a:t>
                      </a: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2.8mil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80% with 50k grant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3.1mil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90% with 50k grant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>
                      <a:lvl1pPr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3.5mil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lecturers with 50k grant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1083699">
                <a:tc gridSpan="7">
                  <a:txBody>
                    <a:bodyPr/>
                    <a:lstStyle/>
                    <a:p>
                      <a:pPr marL="914400" marR="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REQUIREMENT: </a:t>
                      </a:r>
                      <a:r>
                        <a:rPr kumimoji="0" lang="en-US" alt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Identification of Grant Opportunity</a:t>
                      </a:r>
                      <a:endParaRPr kumimoji="0" lang="en-US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14400" marR="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OBSTACLES: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Shortage of Principal Investigator (PI); Lack of proposal writing skills;                  Not aware of other funding opportunities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144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STRATEGY: </a:t>
                      </a:r>
                      <a:r>
                        <a:rPr kumimoji="0" lang="en-US" alt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secure wide spectrum of grants</a:t>
                      </a:r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0962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kern="1200" dirty="0">
                        <a:solidFill>
                          <a:srgbClr val="FFFF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kern="12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331402">
                <a:tc gridSpan="2">
                  <a:txBody>
                    <a:bodyPr/>
                    <a:lstStyle>
                      <a:lvl1pPr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Database for PI status and available grants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4">
                  <a:txBody>
                    <a:bodyPr/>
                    <a:lstStyle>
                      <a:lvl1pPr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</a:pPr>
                      <a:r>
                        <a:rPr kumimoji="0" lang="en-US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the lecturers with non PI status and current grant amount. 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</a:pPr>
                      <a:r>
                        <a:rPr kumimoji="0" lang="en-US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Communicate, monitor and assist all lecturers to become PI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</a:pPr>
                      <a:r>
                        <a:rPr kumimoji="0" lang="en-US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possible grants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MY" altLang="en-US" sz="16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TDP</a:t>
                      </a:r>
                      <a:r>
                        <a:rPr kumimoji="0" lang="en-MY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en-MY" altLang="en-US" sz="16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</a:t>
                      </a:r>
                      <a:r>
                        <a:rPr kumimoji="0" lang="en-MY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-Grant</a:t>
                      </a:r>
                      <a:endParaRPr kumimoji="0" lang="en-MY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</a:tr>
              <a:tr h="588294">
                <a:tc gridSpan="2">
                  <a:txBody>
                    <a:bodyPr/>
                    <a:lstStyle>
                      <a:lvl1pPr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Grant proposal writing workshop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4">
                  <a:txBody>
                    <a:bodyPr/>
                    <a:lstStyle>
                      <a:lvl1pPr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Conduct grant writing workshop facilitated by previous grant recipient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MY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TDP/TF-Grant</a:t>
                      </a:r>
                      <a:endParaRPr kumimoji="0" lang="en-MY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</a:tr>
              <a:tr h="588294">
                <a:tc gridSpan="2">
                  <a:txBody>
                    <a:bodyPr/>
                    <a:lstStyle>
                      <a:lvl1pPr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Community-Industry collaboration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4">
                  <a:txBody>
                    <a:bodyPr/>
                    <a:lstStyle>
                      <a:lvl1pPr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Strategic partnership with UMCIC and community/industry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MY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TDP/TF-Grant &amp; TF-IPR</a:t>
                      </a:r>
                      <a:endParaRPr kumimoji="0" lang="en-MY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</a:tr>
              <a:tr h="665432">
                <a:tc gridSpan="2">
                  <a:txBody>
                    <a:bodyPr/>
                    <a:lstStyle>
                      <a:lvl1pPr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Mentor-mentee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4">
                  <a:txBody>
                    <a:bodyPr/>
                    <a:lstStyle>
                      <a:lvl1pPr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Pairing the skills</a:t>
                      </a: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MY" altLang="en-US" sz="16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TDP</a:t>
                      </a:r>
                      <a:r>
                        <a:rPr kumimoji="0" lang="en-MY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en-MY" altLang="en-US" sz="16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</a:t>
                      </a:r>
                      <a:r>
                        <a:rPr kumimoji="0" lang="en-MY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-Grant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153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1443843"/>
              </p:ext>
            </p:extLst>
          </p:nvPr>
        </p:nvGraphicFramePr>
        <p:xfrm>
          <a:off x="0" y="0"/>
          <a:ext cx="9144002" cy="694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832"/>
                <a:gridCol w="1501764"/>
                <a:gridCol w="352071"/>
                <a:gridCol w="1853832"/>
                <a:gridCol w="1686262"/>
                <a:gridCol w="897949"/>
                <a:gridCol w="998292"/>
              </a:tblGrid>
              <a:tr h="782053">
                <a:tc gridSpan="7"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16:</a:t>
                      </a:r>
                      <a:r>
                        <a:rPr lang="en-US" sz="23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New Intelligent / Smart / Conducive Learning Environment</a:t>
                      </a:r>
                      <a:endParaRPr lang="en-US" sz="2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0868">
                <a:tc gridSpan="7"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18197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teaching lab 10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Dedicated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lab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5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teaching lab 12 </a:t>
                      </a:r>
                    </a:p>
                    <a:p>
                      <a:pPr algn="ctr">
                        <a:defRPr/>
                      </a:pP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Dedicated lab</a:t>
                      </a:r>
                    </a:p>
                    <a:p>
                      <a:pPr algn="ctr">
                        <a:defRPr/>
                      </a:pP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</a:t>
                      </a:r>
                    </a:p>
                    <a:p>
                      <a:pPr algn="ctr"/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teaching lab 15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Dedicated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lab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sz="15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teaching lab 20</a:t>
                      </a:r>
                    </a:p>
                    <a:p>
                      <a:pPr algn="ctr"/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Dedicated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lab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US" sz="15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 space upgrade Teaching lab (30)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Dedicated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lab (25)</a:t>
                      </a:r>
                      <a:endParaRPr lang="en-US" sz="15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Space for rent (10)</a:t>
                      </a:r>
                      <a:endParaRPr lang="en-US" sz="15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93395">
                <a:tc gridSpan="7">
                  <a:txBody>
                    <a:bodyPr/>
                    <a:lstStyle/>
                    <a:p>
                      <a:pPr marL="625475" lvl="1" indent="0" algn="l">
                        <a:buFont typeface="Arial"/>
                        <a:buNone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REQUIREMENT: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need of new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building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with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spaces need (teaching lab, dedicated lab, space for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rent, students &amp; staffs ‘stress-free’/‘hangout’ space) </a:t>
                      </a:r>
                    </a:p>
                    <a:p>
                      <a:pPr marL="625475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Crowded space that cannot support the increment of labs and other spaces due to massive students intake and new staffs</a:t>
                      </a:r>
                    </a:p>
                    <a:p>
                      <a:pPr marL="625475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STRATEGY: </a:t>
                      </a:r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provide conducive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intelligent learning environment</a:t>
                      </a:r>
                      <a:endParaRPr lang="en-US" sz="1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0789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99260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charset="0"/>
                          <a:cs typeface="Arial" panose="020B0604020202020204" pitchFamily="34" charset="0"/>
                        </a:rPr>
                        <a:t>Identify work process in establishing new building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227013" indent="-227013">
                        <a:buFont typeface="+mj-lt"/>
                        <a:buAutoNum type="arabicPeriod"/>
                      </a:pP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Cooperation from JPPHB and Legal unit</a:t>
                      </a:r>
                    </a:p>
                    <a:p>
                      <a:pPr marL="227013" indent="-227013">
                        <a:buFont typeface="+mj-lt"/>
                        <a:buAutoNum type="arabicPeriod"/>
                      </a:pP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Ready Drawing and Plan</a:t>
                      </a:r>
                    </a:p>
                    <a:p>
                      <a:pPr marL="227013" indent="-227013">
                        <a:buFont typeface="+mj-lt"/>
                        <a:buAutoNum type="arabicPeriod"/>
                      </a:pP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Approval from DBKL and LHDN</a:t>
                      </a:r>
                    </a:p>
                    <a:p>
                      <a:pPr marL="227013" indent="-227013">
                        <a:buFont typeface="+mj-lt"/>
                        <a:buAutoNum type="arabicPeriod"/>
                      </a:pP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 raising activities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US" sz="15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 </a:t>
                      </a:r>
                      <a:r>
                        <a:rPr lang="en-US" sz="15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BiG</a:t>
                      </a:r>
                      <a:endParaRPr lang="en-US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414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charset="0"/>
                          <a:cs typeface="Arial" panose="020B0604020202020204" pitchFamily="34" charset="0"/>
                        </a:rPr>
                        <a:t>Upgrade the building with conducive</a:t>
                      </a:r>
                      <a:r>
                        <a:rPr lang="en-US" sz="15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charset="0"/>
                          <a:cs typeface="Arial" panose="020B0604020202020204" pitchFamily="34" charset="0"/>
                        </a:rPr>
                        <a:t> facilities</a:t>
                      </a:r>
                      <a:endParaRPr lang="en-US" sz="15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227013" indent="-227013" algn="l">
                        <a:buFont typeface="+mj-lt"/>
                        <a:buAutoNum type="arabicPeriod"/>
                      </a:pP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quality facilities for building</a:t>
                      </a:r>
                    </a:p>
                    <a:p>
                      <a:pPr marL="342900" indent="-342900" algn="l">
                        <a:buFont typeface="+mj-lt"/>
                        <a:buAutoNum type="arabicPeriod"/>
                      </a:pPr>
                      <a:endParaRPr lang="en-US" sz="15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342900" indent="-342900" algn="l">
                        <a:buFont typeface="+mj-lt"/>
                        <a:buAutoNum type="arabicPeriod"/>
                      </a:pPr>
                      <a:endParaRPr lang="en-US" sz="15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 </a:t>
                      </a:r>
                      <a:r>
                        <a:rPr lang="en-US" sz="15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BiG</a:t>
                      </a:r>
                      <a:endParaRPr lang="en-US" sz="15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1582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charset="0"/>
                          <a:cs typeface="Arial" panose="020B0604020202020204" pitchFamily="34" charset="0"/>
                        </a:rPr>
                        <a:t>Identify teaching</a:t>
                      </a:r>
                      <a:r>
                        <a:rPr lang="en-US" sz="15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charset="0"/>
                          <a:cs typeface="Arial" panose="020B0604020202020204" pitchFamily="34" charset="0"/>
                        </a:rPr>
                        <a:t> and dedicated labs </a:t>
                      </a:r>
                      <a:endParaRPr lang="en-US" sz="15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227013" indent="-227013" algn="l">
                        <a:buFont typeface="+mj-lt"/>
                        <a:buAutoNum type="arabicPeriod"/>
                      </a:pP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Find the market demand with the industry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342900" indent="-342900" algn="l">
                        <a:buFont typeface="+mj-lt"/>
                        <a:buAutoNum type="arabicPeriod"/>
                      </a:pPr>
                      <a:endParaRPr lang="en-US" sz="15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 </a:t>
                      </a:r>
                      <a:r>
                        <a:rPr lang="en-US" sz="15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BiG</a:t>
                      </a:r>
                      <a:endParaRPr lang="en-US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1582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charset="0"/>
                          <a:cs typeface="Arial" panose="020B0604020202020204" pitchFamily="34" charset="0"/>
                        </a:rPr>
                        <a:t>Market</a:t>
                      </a:r>
                      <a:r>
                        <a:rPr lang="en-US" sz="15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charset="0"/>
                          <a:cs typeface="Arial" panose="020B0604020202020204" pitchFamily="34" charset="0"/>
                        </a:rPr>
                        <a:t> spaces for rent</a:t>
                      </a:r>
                      <a:endParaRPr lang="en-US" sz="15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227013" indent="-227013" algn="l">
                        <a:buFont typeface="+mj-lt"/>
                        <a:buAutoNum type="arabicPeriod"/>
                      </a:pP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potential companies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342900" indent="-342900" algn="l">
                        <a:buFont typeface="+mj-lt"/>
                        <a:buAutoNum type="arabicPeriod"/>
                      </a:pPr>
                      <a:endParaRPr lang="en-US" sz="15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 </a:t>
                      </a:r>
                      <a:r>
                        <a:rPr lang="en-US" sz="15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BiG</a:t>
                      </a:r>
                      <a:endParaRPr lang="en-US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67013">
                <a:tc gridSpan="2">
                  <a:txBody>
                    <a:bodyPr/>
                    <a:lstStyle/>
                    <a:p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Establish students &amp; staffs ‘hangout’ area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227013" indent="-227013" algn="l">
                        <a:buFont typeface="+mj-lt"/>
                        <a:buAutoNum type="arabicPeriod"/>
                      </a:pP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ample spaces</a:t>
                      </a:r>
                    </a:p>
                    <a:p>
                      <a:pPr marL="227013" indent="-227013" algn="l">
                        <a:buFont typeface="+mj-lt"/>
                        <a:buAutoNum type="arabicPeriod"/>
                      </a:pP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Survey on most wanted facilities needed by student and staffs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342900" indent="-342900" algn="l">
                        <a:buFont typeface="+mj-lt"/>
                        <a:buAutoNum type="arabicPeriod"/>
                      </a:pPr>
                      <a:endParaRPr lang="en-US" sz="15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 SH</a:t>
                      </a:r>
                      <a:endParaRPr lang="en-US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140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169423"/>
              </p:ext>
            </p:extLst>
          </p:nvPr>
        </p:nvGraphicFramePr>
        <p:xfrm>
          <a:off x="0" y="0"/>
          <a:ext cx="9144001" cy="6855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505"/>
                <a:gridCol w="1135642"/>
                <a:gridCol w="664866"/>
                <a:gridCol w="1800505"/>
                <a:gridCol w="1800506"/>
                <a:gridCol w="1941977"/>
              </a:tblGrid>
              <a:tr h="480575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17: No. Applause &amp; Accolade Events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5409">
                <a:tc gridSpan="6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932285">
                <a:tc>
                  <a:txBody>
                    <a:bodyPr/>
                    <a:lstStyle>
                      <a:lvl1pPr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Events</a:t>
                      </a:r>
                    </a:p>
                  </a:txBody>
                  <a:tcPr horzOverflow="overflow"/>
                </a:tc>
                <a:tc gridSpan="2">
                  <a:txBody>
                    <a:bodyPr/>
                    <a:lstStyle>
                      <a:lvl1pPr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Events</a:t>
                      </a: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Events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Events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Events</a:t>
                      </a:r>
                    </a:p>
                  </a:txBody>
                  <a:tcPr horzOverflow="overflow"/>
                </a:tc>
              </a:tr>
              <a:tr h="1289858">
                <a:tc gridSpan="6">
                  <a:txBody>
                    <a:bodyPr/>
                    <a:lstStyle/>
                    <a:p>
                      <a:pPr marL="914400" marR="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REQUIREMENT: </a:t>
                      </a: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Adequate Budget and Refined Selection Procedures</a:t>
                      </a:r>
                    </a:p>
                    <a:p>
                      <a:pPr marL="914400" marR="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OBSTACLE: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Funding and Non-Bias Selection of Awards Recipients</a:t>
                      </a:r>
                    </a:p>
                    <a:p>
                      <a:pPr marL="9144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STRATEGY: </a:t>
                      </a: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recognize staff/students contribution</a:t>
                      </a:r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9473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kern="12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870745">
                <a:tc gridSpan="2">
                  <a:txBody>
                    <a:bodyPr/>
                    <a:lstStyle>
                      <a:lvl1pPr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Applause &amp; Accolade Events</a:t>
                      </a: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3">
                  <a:txBody>
                    <a:bodyPr/>
                    <a:lstStyle>
                      <a:lvl1pPr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 events based on characteristics (undergraduates, postgraduates,  communities, research)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Setup committee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Develop refined selection procedures</a:t>
                      </a: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MY" alt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TDID</a:t>
                      </a:r>
                      <a:r>
                        <a:rPr kumimoji="0" lang="en-MY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en-MY" alt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TDIT</a:t>
                      </a:r>
                      <a:r>
                        <a:rPr kumimoji="0" lang="en-MY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en-MY" alt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TDP</a:t>
                      </a:r>
                      <a:endParaRPr kumimoji="0" lang="en-MY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</a:tr>
              <a:tr h="1327100">
                <a:tc gridSpan="2">
                  <a:txBody>
                    <a:bodyPr/>
                    <a:lstStyle>
                      <a:lvl1pPr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Funding</a:t>
                      </a: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3">
                  <a:txBody>
                    <a:bodyPr/>
                    <a:lstStyle>
                      <a:lvl1pPr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Acquire funding sources</a:t>
                      </a: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chemeClr val="accent2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anose="05000000000000000000" pitchFamily="2" charset="2"/>
                        <a:defRPr sz="1600">
                          <a:solidFill>
                            <a:srgbClr val="404040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MY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Faculty Industry Coordinator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173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51248" y="2268086"/>
            <a:ext cx="3273552" cy="2147690"/>
          </a:xfrm>
        </p:spPr>
        <p:txBody>
          <a:bodyPr>
            <a:noAutofit/>
          </a:bodyPr>
          <a:lstStyle/>
          <a:p>
            <a:r>
              <a:rPr lang="en-US" sz="5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Globally-Influential Faculty</a:t>
            </a:r>
            <a:endParaRPr lang="en-US" sz="5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Shaping-the-Future1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3871" y="2054328"/>
            <a:ext cx="2782298" cy="249159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73924" y="5245562"/>
            <a:ext cx="70745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Britannic Bold"/>
                <a:cs typeface="Britannic Bold"/>
              </a:rPr>
              <a:t>“Academia with strength and dominance to create a positive impact that brings world recognition in teaching, research, knowledge transfer and international outlook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Britannic Bold"/>
                <a:cs typeface="Britannic Bold"/>
              </a:rPr>
              <a:t>.”  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ritannic Bold"/>
              <a:cs typeface="Britannic Bold"/>
            </a:endParaRPr>
          </a:p>
        </p:txBody>
      </p:sp>
    </p:spTree>
    <p:extLst>
      <p:ext uri="{BB962C8B-B14F-4D97-AF65-F5344CB8AC3E}">
        <p14:creationId xmlns:p14="http://schemas.microsoft.com/office/powerpoint/2010/main" val="288142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1801432"/>
              </p:ext>
            </p:extLst>
          </p:nvPr>
        </p:nvGraphicFramePr>
        <p:xfrm>
          <a:off x="0" y="-14596"/>
          <a:ext cx="9143999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3713"/>
                <a:gridCol w="699094"/>
                <a:gridCol w="1067088"/>
                <a:gridCol w="1906964"/>
                <a:gridCol w="1932563"/>
                <a:gridCol w="974068"/>
                <a:gridCol w="830509"/>
              </a:tblGrid>
              <a:tr h="458243">
                <a:tc gridSpan="7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18: 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Global League Ranking By Subject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336045">
                <a:tc gridSpan="7"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2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8044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</a:t>
                      </a:r>
                      <a:r>
                        <a:rPr lang="en-GB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-100 QS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41-50 QS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31-40 QS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21-30 QS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 20 QS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3024400">
                <a:tc gridSpan="7">
                  <a:txBody>
                    <a:bodyPr/>
                    <a:lstStyle/>
                    <a:p>
                      <a:pPr lvl="1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REQUIREMENTS: </a:t>
                      </a:r>
                    </a:p>
                    <a:p>
                      <a:pPr marL="800100" lvl="1" indent="-342900" algn="l">
                        <a:buFont typeface="+mj-lt"/>
                        <a:buAutoNum type="arabicParenR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 quality postgraduates; High quality research topics; High amount research grants </a:t>
                      </a: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Productivity 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publishing ISI-indexed journal 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800100" lvl="1" indent="-342900" algn="l">
                        <a:buFont typeface="+mj-lt"/>
                        <a:buAutoNum type="arabicParenR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Publications in top tier journals; High citations in top tier journal publications</a:t>
                      </a: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World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class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building &amp; infrastructure;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high-tech computing facilities &amp; Learning Spaces</a:t>
                      </a:r>
                    </a:p>
                    <a:p>
                      <a:pPr lvl="1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OBSTACLES:</a:t>
                      </a:r>
                    </a:p>
                    <a:p>
                      <a:pPr marL="800100" lvl="1" indent="-342900" algn="l">
                        <a:buFont typeface="+mj-lt"/>
                        <a:buAutoNum type="arabicParenR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Limited funding to recruit postgraduates; Lack of marketing &amp; promotion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activities &amp; materials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800100" lvl="1" indent="-342900" algn="l">
                        <a:buFont typeface="+mj-lt"/>
                        <a:buAutoNum type="arabicParenR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Less citable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publications;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Citation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behaviour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&amp; practices</a:t>
                      </a:r>
                    </a:p>
                    <a:p>
                      <a:pPr marL="800100" lvl="1" indent="-342900" algn="l">
                        <a:buFont typeface="+mj-lt"/>
                        <a:buAutoNum type="arabicParenR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Competition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from other Universities for global ranking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1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STRATEGY: </a:t>
                      </a:r>
                    </a:p>
                    <a:p>
                      <a:pPr lvl="1" algn="l"/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inculcate</a:t>
                      </a:r>
                      <a:r>
                        <a:rPr lang="en-GB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research world class culture </a:t>
                      </a:r>
                      <a:endParaRPr lang="en-GB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/>
                </a:tc>
              </a:tr>
              <a:tr h="305495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kern="1200" dirty="0">
                        <a:solidFill>
                          <a:srgbClr val="FFFF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kern="12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49891">
                <a:tc gridSpan="2">
                  <a:txBody>
                    <a:bodyPr/>
                    <a:lstStyle/>
                    <a:p>
                      <a:pPr algn="l"/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Full research / Doctoral</a:t>
                      </a:r>
                      <a:r>
                        <a:rPr lang="en-US" sz="15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student numbers </a:t>
                      </a:r>
                      <a:endParaRPr lang="en-US" sz="1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Increase number of doctoral students* (refer to indicator 4); Expanded research landscape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TDIT</a:t>
                      </a:r>
                    </a:p>
                  </a:txBody>
                  <a:tcPr/>
                </a:tc>
              </a:tr>
              <a:tr h="595351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Acquisition of international</a:t>
                      </a:r>
                      <a:r>
                        <a:rPr lang="en-US" sz="15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research grants &amp; awards</a:t>
                      </a:r>
                      <a:endParaRPr lang="en-US" sz="15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Establish a research grant advisory council to</a:t>
                      </a:r>
                      <a:r>
                        <a:rPr lang="en-US" sz="15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advise long term research grants opportunities and trends; </a:t>
                      </a:r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Application</a:t>
                      </a:r>
                      <a:r>
                        <a:rPr lang="en-US" sz="15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HIR2, </a:t>
                      </a:r>
                      <a:r>
                        <a:rPr lang="en-US" sz="15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GGC</a:t>
                      </a:r>
                      <a:endParaRPr lang="en-US" sz="1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TFG; TDP</a:t>
                      </a:r>
                      <a:endParaRPr lang="en-US" sz="1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008134">
                <a:tc gridSpan="2">
                  <a:txBody>
                    <a:bodyPr/>
                    <a:lstStyle/>
                    <a:p>
                      <a:pPr algn="l"/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Impact in scholarly</a:t>
                      </a:r>
                      <a:r>
                        <a:rPr lang="en-US" sz="15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research output</a:t>
                      </a:r>
                      <a:endParaRPr lang="en-US" sz="1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Establish a research advisory council to</a:t>
                      </a:r>
                      <a:r>
                        <a:rPr lang="en-US" sz="15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advise long term research impact opportunities and trends; </a:t>
                      </a:r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Strategic collaboration with influential researchers; Collaborative authorship with other countries; Strategic citation practices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TDP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510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1321310"/>
              </p:ext>
            </p:extLst>
          </p:nvPr>
        </p:nvGraphicFramePr>
        <p:xfrm>
          <a:off x="0" y="2746"/>
          <a:ext cx="91685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799"/>
                <a:gridCol w="780177"/>
                <a:gridCol w="1048624"/>
                <a:gridCol w="1828799"/>
                <a:gridCol w="1828800"/>
                <a:gridCol w="116840"/>
                <a:gridCol w="1736519"/>
              </a:tblGrid>
              <a:tr h="491665">
                <a:tc gridSpan="7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1: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Employability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Rate &amp; Period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93331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6227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months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months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months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month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month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939323">
                <a:tc gridSpan="7">
                  <a:txBody>
                    <a:bodyPr/>
                    <a:lstStyle/>
                    <a:p>
                      <a:pPr lvl="3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REQUIREMENT:  </a:t>
                      </a:r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develop Holistic and Balanced Graduates</a:t>
                      </a:r>
                    </a:p>
                    <a:p>
                      <a:pPr marL="1371600" marR="0" lvl="3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OBSTACLE: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Curriculum not diverse with industry needs</a:t>
                      </a:r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3" algn="l"/>
                      <a:r>
                        <a:rPr lang="en-US" sz="1600" b="1" i="0" u="none" strike="noStrike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STRATEGY: </a:t>
                      </a:r>
                      <a:r>
                        <a:rPr 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 incorporate industry collaboration with undergraduate program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79373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840332"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Graduate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Skill Attributes (Soft Skills)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Conduct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training with MDEC / 3P </a:t>
                      </a:r>
                    </a:p>
                    <a:p>
                      <a:pPr algn="l"/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1: 1</a:t>
                      </a:r>
                      <a:r>
                        <a:rPr lang="en-US" sz="16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Nov – 22</a:t>
                      </a:r>
                      <a:r>
                        <a:rPr lang="en-US" sz="16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nd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Nov (3 weeks)</a:t>
                      </a:r>
                    </a:p>
                    <a:p>
                      <a:pPr algn="l"/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2: 6</a:t>
                      </a:r>
                      <a:r>
                        <a:rPr lang="en-US" sz="16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April – 17</a:t>
                      </a:r>
                      <a:r>
                        <a:rPr lang="en-US" sz="16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April (2 weeks)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en-US" sz="16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TDID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693324">
                <a:tc gridSpan="2"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Faculty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Career Fair </a:t>
                      </a:r>
                    </a:p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Set-up booth and exhibition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1: 1</a:t>
                      </a:r>
                      <a:r>
                        <a:rPr lang="en-US" sz="16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Oct – 5</a:t>
                      </a:r>
                      <a:r>
                        <a:rPr lang="en-US" sz="16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Oct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936731">
                <a:tc gridSpan="2"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Invite company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i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nterview students before graduate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Industry Talk &amp; Interview sessions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1: 1</a:t>
                      </a:r>
                      <a:r>
                        <a:rPr lang="en-US" sz="16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Oct – 5</a:t>
                      </a:r>
                      <a:r>
                        <a:rPr lang="en-US" sz="16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Oct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2: 4</a:t>
                      </a:r>
                      <a:r>
                        <a:rPr lang="en-US" sz="16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Apr – 8</a:t>
                      </a:r>
                      <a:r>
                        <a:rPr lang="en-US" sz="16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Apr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1361146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Groom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students to become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Technopreneur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(Soft skills)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Technopreneurship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course</a:t>
                      </a:r>
                    </a:p>
                    <a:p>
                      <a:pPr algn="l"/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2: 14 weeks (22</a:t>
                      </a:r>
                      <a:r>
                        <a:rPr lang="en-US" sz="16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nd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Feb – 29</a:t>
                      </a:r>
                      <a:r>
                        <a:rPr lang="en-US" sz="16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May)</a:t>
                      </a:r>
                    </a:p>
                    <a:p>
                      <a:pPr algn="l"/>
                      <a:endParaRPr lang="en-US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Innovative products project initiative (3 ½ years)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SIG: IPPI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142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6295958"/>
              </p:ext>
            </p:extLst>
          </p:nvPr>
        </p:nvGraphicFramePr>
        <p:xfrm>
          <a:off x="0" y="0"/>
          <a:ext cx="9144001" cy="6858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831"/>
                <a:gridCol w="963797"/>
                <a:gridCol w="890038"/>
                <a:gridCol w="1853831"/>
                <a:gridCol w="1636745"/>
                <a:gridCol w="1945759"/>
              </a:tblGrid>
              <a:tr h="948599">
                <a:tc gridSpan="6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18.1: Global League Ranking By Subject </a:t>
                      </a:r>
                      <a:b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[Digital Security]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3077">
                <a:tc gridSpan="6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9271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</a:t>
                      </a:r>
                      <a:r>
                        <a:rPr lang="en-GB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-100 QS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41-50 QS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31-40 QS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21-30 QS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 20 QS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556485">
                <a:tc gridSpan="6">
                  <a:txBody>
                    <a:bodyPr/>
                    <a:lstStyle/>
                    <a:p>
                      <a:pPr marL="914400" lvl="2" indent="0" algn="l">
                        <a:buFont typeface="Arial"/>
                        <a:buNone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Need to establish staff competency in academic writing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2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 proper mentor-mentee system</a:t>
                      </a:r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2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To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increase number and quality of articles 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797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204574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Create mentoring system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Pairing the skill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Prof. Dr. Miss Laiha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204574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 startAt="2"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Trainings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the related or latest security training/skill required for security group member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Dr. Nor Badrul Anuar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Juma’at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827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7703567"/>
              </p:ext>
            </p:extLst>
          </p:nvPr>
        </p:nvGraphicFramePr>
        <p:xfrm>
          <a:off x="0" y="2747"/>
          <a:ext cx="9143999" cy="72826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3400"/>
                <a:gridCol w="386907"/>
                <a:gridCol w="1429193"/>
                <a:gridCol w="2044700"/>
                <a:gridCol w="1540706"/>
                <a:gridCol w="1939093"/>
              </a:tblGrid>
              <a:tr h="515773">
                <a:tc gridSpan="6">
                  <a:txBody>
                    <a:bodyPr/>
                    <a:lstStyle/>
                    <a:p>
                      <a:pPr marL="0" marR="0" lvl="0" indent="0" algn="ctr" defTabSz="13004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kumimoji="0" lang="en-US" sz="2400" b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  <a:sym typeface="News Gothic MT"/>
                        </a:rPr>
                        <a:t>INDICATOR 18.2: Global League Ranking By Subject </a:t>
                      </a:r>
                      <a:br>
                        <a:rPr kumimoji="0" lang="en-US" sz="2400" b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  <a:sym typeface="News Gothic MT"/>
                        </a:rPr>
                      </a:br>
                      <a:r>
                        <a:rPr kumimoji="0" lang="en-US" sz="2400" b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  <a:sym typeface="News Gothic MT"/>
                        </a:rPr>
                        <a:t>[Cloud Computing &amp; Hybrid Cloud]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412619">
                <a:tc gridSpan="6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83502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</a:t>
                      </a:r>
                      <a:r>
                        <a:rPr lang="en-GB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-100 QS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41-50 QS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31-40 QS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21-30 QS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 20 QS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554480">
                <a:tc gridSpan="6">
                  <a:txBody>
                    <a:bodyPr/>
                    <a:lstStyle/>
                    <a:p>
                      <a:pPr marL="914400" lvl="2" indent="0" algn="l" defTabSz="1300459">
                        <a:buFont typeface="+mj-lt"/>
                        <a:buNone/>
                        <a:defRPr sz="1800"/>
                      </a:pPr>
                      <a:r>
                        <a:rPr lang="en-US" sz="1600" b="1" kern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</a:t>
                      </a:r>
                      <a:r>
                        <a:rPr lang="en-US" sz="1600" kern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1) Number of PhD students available as outline in HR indicator</a:t>
                      </a:r>
                    </a:p>
                    <a:p>
                      <a:pPr marL="914400" lvl="2" indent="0" algn="l" defTabSz="1300459">
                        <a:buFont typeface="+mj-lt"/>
                        <a:buNone/>
                        <a:defRPr sz="1800"/>
                      </a:pPr>
                      <a:r>
                        <a:rPr lang="en-US" sz="1600" kern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2)</a:t>
                      </a:r>
                      <a:r>
                        <a:rPr lang="en-US" sz="1600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kern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Funding available as outlined in Funding indicator</a:t>
                      </a:r>
                    </a:p>
                    <a:p>
                      <a:pPr marL="914400" lvl="2" indent="0" algn="l" defTabSz="1300459">
                        <a:buFont typeface="+mj-lt"/>
                        <a:buNone/>
                        <a:defRPr sz="1800"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PhD student induction, Funding</a:t>
                      </a:r>
                    </a:p>
                    <a:p>
                      <a:pPr marL="914400" lvl="2" indent="0" algn="l" defTabSz="1300459">
                        <a:buFont typeface="+mj-lt"/>
                        <a:buNone/>
                        <a:defRPr sz="1800"/>
                      </a:pPr>
                      <a:r>
                        <a:rPr lang="en-US" sz="1600" b="1" u="none" strike="noStrike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u="none" strike="noStrike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Publicise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research activities to attract students, Apply grants</a:t>
                      </a:r>
                      <a:endParaRPr lang="en-US" sz="1600" b="0" i="0" u="none" strike="noStrike" kern="1200" baseline="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4864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108960">
                <a:tc gridSpan="2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Submit papers</a:t>
                      </a:r>
                    </a:p>
                  </a:txBody>
                  <a:tcPr marL="50800" marR="50800" marT="50800" marB="50800"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vl="0" algn="l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Submit more than targeted number of papers at least 6 months before expected time.</a:t>
                      </a:r>
                    </a:p>
                  </a:txBody>
                  <a:tcPr marL="50800" marR="50800" marT="50800" marB="5080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endParaRPr lang="en-MY"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lang="en-MY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Dr.</a:t>
                      </a: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 Prem
</a:t>
                      </a:r>
                      <a:r>
                        <a:rPr lang="en-MY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Dr.</a:t>
                      </a: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 Hamid</a:t>
                      </a:r>
                      <a:endParaRPr lang="en-MY"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511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4474661"/>
              </p:ext>
            </p:extLst>
          </p:nvPr>
        </p:nvGraphicFramePr>
        <p:xfrm>
          <a:off x="0" y="2748"/>
          <a:ext cx="9143999" cy="68434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3400"/>
                <a:gridCol w="355009"/>
                <a:gridCol w="1461091"/>
                <a:gridCol w="1920063"/>
                <a:gridCol w="1665343"/>
                <a:gridCol w="365475"/>
                <a:gridCol w="1573618"/>
              </a:tblGrid>
              <a:tr h="811754">
                <a:tc gridSpan="7">
                  <a:txBody>
                    <a:bodyPr/>
                    <a:lstStyle/>
                    <a:p>
                      <a:pPr marL="0" marR="0" lvl="0" indent="0" algn="ctr" defTabSz="13004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kumimoji="0" lang="en-US" sz="2400" b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  <a:sym typeface="News Gothic MT"/>
                        </a:rPr>
                        <a:t>INDICATOR 18.3(1): Global League Ranking By Subject </a:t>
                      </a:r>
                      <a:br>
                        <a:rPr kumimoji="0" lang="en-US" sz="2400" b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  <a:sym typeface="News Gothic MT"/>
                        </a:rPr>
                      </a:br>
                      <a:r>
                        <a:rPr kumimoji="0" lang="en-US" sz="2400" b="1" u="none" strike="noStrike" kern="0" cap="none" spc="0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[</a:t>
                      </a:r>
                      <a:r>
                        <a:rPr kumimoji="0" lang="en-US" sz="2400" b="1" u="none" strike="noStrike" kern="0" cap="none" spc="0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COVIRO</a:t>
                      </a:r>
                      <a:r>
                        <a:rPr kumimoji="0" lang="en-US" sz="2400" b="1" u="none" strike="noStrike" kern="0" cap="none" spc="0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]</a:t>
                      </a:r>
                      <a:endParaRPr kumimoji="0" lang="en-MY" sz="2400" b="1" u="none" strike="noStrike" kern="0" cap="none" spc="0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60779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10522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</a:t>
                      </a:r>
                      <a:r>
                        <a:rPr lang="en-GB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-100 QS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41-50 QS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31-40 QS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21-30 QS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 20 QS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813691">
                <a:tc gridSpan="7">
                  <a:txBody>
                    <a:bodyPr/>
                    <a:lstStyle/>
                    <a:p>
                      <a:pPr marL="457200" marR="0" lvl="1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b="1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REQUIREMENT</a:t>
                      </a:r>
                      <a:r>
                        <a:rPr lang="en-MY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: To meet the minimum requirements to achieve from </a:t>
                      </a:r>
                      <a:r>
                        <a:rPr lang="en-MY" sz="1600" u="none" strike="noStrike" cap="non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RG</a:t>
                      </a:r>
                      <a:r>
                        <a:rPr lang="en-MY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 to RC</a:t>
                      </a:r>
                    </a:p>
                    <a:p>
                      <a:pPr marL="457200" marR="0" lvl="1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b="1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OBSTACLE</a:t>
                      </a:r>
                      <a:r>
                        <a:rPr lang="en-MY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: Different criteria to achieve RC status</a:t>
                      </a:r>
                    </a:p>
                    <a:p>
                      <a:pPr marL="457200" marR="0" lvl="1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b="1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STRATEGY: </a:t>
                      </a:r>
                      <a:r>
                        <a:rPr lang="en-MY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Increase visibility of staff, students and research program</a:t>
                      </a:r>
                      <a:endParaRPr lang="en-MY" sz="1600" u="none" strike="noStrike" cap="none" baseline="0" dirty="0">
                        <a:latin typeface="Arial" panose="020B0604020202020204" pitchFamily="34" charset="0"/>
                        <a:cs typeface="Arial" panose="020B0604020202020204" pitchFamily="34" charset="0"/>
                        <a:rtl val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0065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932016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400" u="none" strike="noStrike" cap="none" baseline="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  <a:rtl val="0"/>
                        </a:rPr>
                        <a:t>Collaborate with international researcher</a:t>
                      </a:r>
                    </a:p>
                  </a:txBody>
                  <a:tcPr marL="91441" marR="91441" marT="45721" marB="4572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339725" marR="0" lvl="0" indent="-23812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+mj-lt"/>
                        <a:buAutoNum type="romanLcPeriod"/>
                      </a:pPr>
                      <a:r>
                        <a:rPr lang="en-MY" sz="14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Invite visiting researchers from the related fields to visit research group</a:t>
                      </a:r>
                    </a:p>
                    <a:p>
                      <a:pPr marL="339725" marR="0" lvl="0" indent="-23812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+mj-lt"/>
                        <a:buAutoNum type="romanLcPeriod"/>
                      </a:pPr>
                      <a:r>
                        <a:rPr lang="en-MY" sz="14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Visit international universities to promote students and research </a:t>
                      </a:r>
                      <a:r>
                        <a:rPr lang="en-MY" sz="14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programs</a:t>
                      </a:r>
                      <a:endParaRPr lang="en-MY" sz="1400" u="none" strike="noStrike" cap="none" baseline="0" dirty="0">
                        <a:latin typeface="Arial" panose="020B0604020202020204" pitchFamily="34" charset="0"/>
                        <a:cs typeface="Arial" panose="020B0604020202020204" pitchFamily="34" charset="0"/>
                        <a:rtl val="0"/>
                      </a:endParaRPr>
                    </a:p>
                  </a:txBody>
                  <a:tcPr marL="91441" marR="91441" marT="45721" marB="4572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endParaRPr lang="en-MY" sz="1600" u="none" strike="noStrike" cap="none" baseline="0" dirty="0">
                        <a:latin typeface="Arial" panose="020B0604020202020204" pitchFamily="34" charset="0"/>
                        <a:cs typeface="Arial" panose="020B0604020202020204" pitchFamily="34" charset="0"/>
                        <a:rtl val="0"/>
                      </a:endParaRPr>
                    </a:p>
                  </a:txBody>
                  <a:tcPr marL="91441" marR="91441" marT="45721" marB="45721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4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All </a:t>
                      </a:r>
                      <a:r>
                        <a:rPr lang="en-MY" sz="1400" u="none" strike="noStrike" cap="none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COVIRO</a:t>
                      </a:r>
                      <a:r>
                        <a:rPr lang="en-MY" sz="14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 members</a:t>
                      </a:r>
                    </a:p>
                  </a:txBody>
                  <a:tcPr marL="91441" marR="91441" marT="45721" marB="45721" anchor="ctr"/>
                </a:tc>
              </a:tr>
              <a:tr h="932016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400" u="none" strike="noStrike" cap="none" baseline="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  <a:rtl val="0"/>
                        </a:rPr>
                        <a:t>Improve </a:t>
                      </a:r>
                      <a:r>
                        <a:rPr lang="en-MY" sz="1400" u="none" strike="noStrike" cap="none" baseline="0" dirty="0" err="1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  <a:rtl val="0"/>
                        </a:rPr>
                        <a:t>visiblity</a:t>
                      </a:r>
                      <a:r>
                        <a:rPr lang="en-MY" sz="1400" u="none" strike="noStrike" cap="none" baseline="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  <a:rtl val="0"/>
                        </a:rPr>
                        <a:t> of programs and research</a:t>
                      </a:r>
                    </a:p>
                  </a:txBody>
                  <a:tcPr marL="91441" marR="91441" marT="45721" marB="4572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339725" marR="0" lvl="0" indent="-23812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+mj-lt"/>
                        <a:buAutoNum type="romanLcPeriod"/>
                      </a:pPr>
                      <a:r>
                        <a:rPr lang="en-MY" sz="14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Create new international or partnership programs - summer school ; </a:t>
                      </a:r>
                      <a:r>
                        <a:rPr lang="en-MY" sz="1400" u="none" strike="noStrike" cap="none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exhange</a:t>
                      </a:r>
                      <a:r>
                        <a:rPr lang="en-MY" sz="14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 program for research students </a:t>
                      </a:r>
                    </a:p>
                    <a:p>
                      <a:pPr marL="339725" marR="0" lvl="0" indent="-23812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+mj-lt"/>
                        <a:buAutoNum type="romanLcPeriod"/>
                      </a:pPr>
                      <a:r>
                        <a:rPr lang="en-MY" sz="14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Enable staff and students to study and conduct short term research abroad</a:t>
                      </a:r>
                    </a:p>
                  </a:txBody>
                  <a:tcPr marL="91441" marR="91441" marT="45721" marB="4572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endParaRPr lang="en-MY" sz="1600" u="none" strike="noStrike" cap="none" baseline="0" dirty="0">
                        <a:latin typeface="Arial" panose="020B0604020202020204" pitchFamily="34" charset="0"/>
                        <a:cs typeface="Arial" panose="020B0604020202020204" pitchFamily="34" charset="0"/>
                        <a:rtl val="0"/>
                      </a:endParaRPr>
                    </a:p>
                  </a:txBody>
                  <a:tcPr marL="91441" marR="91441" marT="45721" marB="45721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4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PIs of Research  Grants</a:t>
                      </a:r>
                    </a:p>
                  </a:txBody>
                  <a:tcPr marL="91441" marR="91441" marT="45721" marB="45721" anchor="ctr"/>
                </a:tc>
              </a:tr>
              <a:tr h="156338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400" u="none" strike="noStrike" cap="none" baseline="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  <a:rtl val="0"/>
                        </a:rPr>
                        <a:t>Initiate international agreement</a:t>
                      </a:r>
                    </a:p>
                  </a:txBody>
                  <a:tcPr marL="91441" marR="91441" marT="45721" marB="4572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339725" marR="0" lvl="0" indent="-23812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+mj-lt"/>
                        <a:buAutoNum type="romanLcPeriod"/>
                      </a:pPr>
                      <a:r>
                        <a:rPr lang="en-MY" sz="14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Identify local and international researchers and create </a:t>
                      </a:r>
                      <a:r>
                        <a:rPr lang="en-MY" sz="1400" u="none" strike="noStrike" cap="none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MOU</a:t>
                      </a:r>
                      <a:r>
                        <a:rPr lang="en-MY" sz="14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 and MOA</a:t>
                      </a:r>
                    </a:p>
                    <a:p>
                      <a:pPr marL="339725" marR="0" lvl="0" indent="-23812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+mj-lt"/>
                        <a:buAutoNum type="romanLcPeriod"/>
                      </a:pPr>
                      <a:r>
                        <a:rPr lang="en-MY" sz="14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Materials exchange (library/teaching materials) / equipment sharing</a:t>
                      </a:r>
                    </a:p>
                    <a:p>
                      <a:pPr marL="339725" marR="0" lvl="0" indent="-23812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+mj-lt"/>
                        <a:buAutoNum type="romanLcPeriod"/>
                      </a:pPr>
                      <a:r>
                        <a:rPr lang="en-MY" sz="14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Propose dual or joint degree programs </a:t>
                      </a:r>
                    </a:p>
                    <a:p>
                      <a:pPr marL="339725" marR="0" lvl="0" indent="-23812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+mj-lt"/>
                        <a:buAutoNum type="romanLcPeriod"/>
                      </a:pPr>
                      <a:r>
                        <a:rPr lang="en-MY" sz="14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Offer and receive  training and technical assistance </a:t>
                      </a:r>
                    </a:p>
                    <a:p>
                      <a:pPr marL="339725" marR="0" lvl="0" indent="-23812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+mj-lt"/>
                        <a:buAutoNum type="romanLcPeriod"/>
                      </a:pPr>
                      <a:r>
                        <a:rPr lang="en-MY" sz="14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Offer short term training and enhancement </a:t>
                      </a:r>
                      <a:r>
                        <a:rPr lang="en-MY" sz="14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programs</a:t>
                      </a:r>
                      <a:endParaRPr lang="en-MY" sz="1400" u="none" strike="noStrike" cap="none" baseline="0" dirty="0">
                        <a:latin typeface="Arial" panose="020B0604020202020204" pitchFamily="34" charset="0"/>
                        <a:cs typeface="Arial" panose="020B0604020202020204" pitchFamily="34" charset="0"/>
                        <a:rtl val="0"/>
                      </a:endParaRPr>
                    </a:p>
                  </a:txBody>
                  <a:tcPr marL="91441" marR="91441" marT="45721" marB="4572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endParaRPr lang="en-MY" sz="1600" u="none" strike="noStrike" cap="none" baseline="0" dirty="0">
                        <a:latin typeface="Arial" panose="020B0604020202020204" pitchFamily="34" charset="0"/>
                        <a:cs typeface="Arial" panose="020B0604020202020204" pitchFamily="34" charset="0"/>
                        <a:rtl val="0"/>
                      </a:endParaRPr>
                    </a:p>
                  </a:txBody>
                  <a:tcPr marL="91441" marR="91441" marT="45721" marB="45721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4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PIs of Research  Grants</a:t>
                      </a:r>
                    </a:p>
                  </a:txBody>
                  <a:tcPr marL="91441" marR="91441" marT="45721" marB="45721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385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6003815"/>
              </p:ext>
            </p:extLst>
          </p:nvPr>
        </p:nvGraphicFramePr>
        <p:xfrm>
          <a:off x="0" y="2748"/>
          <a:ext cx="9143999" cy="685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3400"/>
                <a:gridCol w="844107"/>
                <a:gridCol w="971993"/>
                <a:gridCol w="1920063"/>
                <a:gridCol w="1665343"/>
                <a:gridCol w="365475"/>
                <a:gridCol w="1573618"/>
              </a:tblGrid>
              <a:tr h="852422">
                <a:tc gridSpan="7">
                  <a:txBody>
                    <a:bodyPr/>
                    <a:lstStyle/>
                    <a:p>
                      <a:pPr marL="0" marR="0" lvl="0" indent="0" algn="ctr" defTabSz="13004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kumimoji="0" lang="en-US" sz="2400" b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  <a:sym typeface="News Gothic MT"/>
                        </a:rPr>
                        <a:t>INDICATOR 18.3(2)</a:t>
                      </a:r>
                      <a:r>
                        <a:rPr kumimoji="0" lang="en-US" sz="2400" b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News Gothic MT"/>
                        </a:rPr>
                        <a:t>: </a:t>
                      </a:r>
                      <a:r>
                        <a:rPr kumimoji="0" lang="en-US" sz="2400" b="1" u="none" strike="noStrike" kern="0" cap="none" spc="0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Global League Ranking By Subject [</a:t>
                      </a:r>
                      <a:r>
                        <a:rPr kumimoji="0" lang="en-US" sz="2400" b="1" u="none" strike="noStrike" kern="0" cap="none" spc="0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COVIRO</a:t>
                      </a:r>
                      <a:r>
                        <a:rPr kumimoji="0" lang="en-US" sz="2400" b="1" u="none" strike="noStrike" kern="0" cap="none" spc="0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]</a:t>
                      </a:r>
                      <a:endParaRPr kumimoji="0" lang="en-MY" sz="2400" b="1" u="none" strike="noStrike" kern="0" cap="none" spc="0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449772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101904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</a:t>
                      </a:r>
                      <a:r>
                        <a:rPr lang="en-GB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-100 QS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41-50 QS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31-40 QS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21-30 QS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 20 QS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1608176">
                <a:tc gridSpan="7">
                  <a:txBody>
                    <a:bodyPr/>
                    <a:lstStyle/>
                    <a:p>
                      <a:pPr marL="914400" marR="0" lvl="2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b="1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REQUIREMENT</a:t>
                      </a:r>
                      <a:r>
                        <a:rPr lang="en-MY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: To achieve 35 publications/ year by 2020</a:t>
                      </a:r>
                    </a:p>
                    <a:p>
                      <a:pPr marL="914400" marR="0" lvl="2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b="1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OBSTACLE</a:t>
                      </a:r>
                      <a:r>
                        <a:rPr lang="en-MY" sz="1600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: Insufficient critical mass (i.e. research members) &amp; Rate of Research Productivity</a:t>
                      </a:r>
                    </a:p>
                    <a:p>
                      <a:pPr marL="914400" marR="0" lvl="2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b="1" u="none" strike="noStrike" cap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STRATEGY: </a:t>
                      </a:r>
                      <a:r>
                        <a:rPr lang="en-MY" sz="1600" u="none" strike="noStrike" cap="none" baseline="0" dirty="0" smtClean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  <a:rtl val="0"/>
                        </a:rPr>
                        <a:t>To increase the opportunity of getting new research members</a:t>
                      </a:r>
                      <a:endParaRPr lang="en-MY" sz="1600" u="none" strike="noStrike" cap="none" baseline="0" dirty="0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  <a:rtl val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470683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146082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  <a:rtl val="0"/>
                        </a:rPr>
                        <a:t>Conduct proper marketing for the research group</a:t>
                      </a:r>
                    </a:p>
                  </a:txBody>
                  <a:tcPr marL="91441" marR="91441" marT="45721" marB="4572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339725" marR="0" lvl="0" indent="-23812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+mj-lt"/>
                        <a:buAutoNum type="romanLcPeriod"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Invitation/ promotion to get more members</a:t>
                      </a:r>
                    </a:p>
                    <a:p>
                      <a:pPr marL="339725" marR="0" lvl="0" indent="-23812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+mj-lt"/>
                        <a:buAutoNum type="romanLcPeriod"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Get proper collaborations to integrate more partners</a:t>
                      </a:r>
                    </a:p>
                  </a:txBody>
                  <a:tcPr marL="91441" marR="91441" marT="45721" marB="4572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All </a:t>
                      </a:r>
                      <a:r>
                        <a:rPr lang="en-MY" sz="1600" u="none" strike="noStrike" cap="none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COVIRO</a:t>
                      </a: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 members</a:t>
                      </a:r>
                    </a:p>
                  </a:txBody>
                  <a:tcPr marL="91441" marR="91441" marT="45721" marB="45721" anchor="ctr"/>
                </a:tc>
              </a:tr>
              <a:tr h="1311816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  <a:rtl val="0"/>
                        </a:rPr>
                        <a:t>Conduct research topics related workshops/ seminars to attract new members</a:t>
                      </a:r>
                    </a:p>
                  </a:txBody>
                  <a:tcPr marL="91441" marR="91441" marT="45721" marB="4572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339725" marR="0" lvl="0" indent="-23812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+mj-lt"/>
                        <a:buAutoNum type="romanLcPeriod"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Seminars/ workshops are advertised and conducted to gain external participations.</a:t>
                      </a:r>
                    </a:p>
                    <a:p>
                      <a:pPr marL="339725" marR="0" lvl="0" indent="-23812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+mj-lt"/>
                        <a:buAutoNum type="romanLcPeriod"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Hire post-docs</a:t>
                      </a:r>
                    </a:p>
                  </a:txBody>
                  <a:tcPr marL="91441" marR="91441" marT="45721" marB="4572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All </a:t>
                      </a:r>
                      <a:r>
                        <a:rPr lang="en-MY" sz="1600" u="none" strike="noStrike" cap="none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COVIRO</a:t>
                      </a:r>
                      <a:r>
                        <a:rPr lang="en-MY" sz="1600" u="none" strike="noStrike" cap="none" baseline="0" dirty="0">
                          <a:latin typeface="Arial" panose="020B0604020202020204" pitchFamily="34" charset="0"/>
                          <a:cs typeface="Arial" panose="020B0604020202020204" pitchFamily="34" charset="0"/>
                          <a:rtl val="0"/>
                        </a:rPr>
                        <a:t> members</a:t>
                      </a:r>
                    </a:p>
                  </a:txBody>
                  <a:tcPr marL="91441" marR="91441" marT="45721" marB="45721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787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0655320"/>
              </p:ext>
            </p:extLst>
          </p:nvPr>
        </p:nvGraphicFramePr>
        <p:xfrm>
          <a:off x="0" y="417"/>
          <a:ext cx="9143999" cy="685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831"/>
                <a:gridCol w="963797"/>
                <a:gridCol w="890037"/>
                <a:gridCol w="1853831"/>
                <a:gridCol w="1853832"/>
                <a:gridCol w="527193"/>
                <a:gridCol w="1201478"/>
              </a:tblGrid>
              <a:tr h="832787">
                <a:tc gridSpan="7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18.4: Global League Ranking By Subject </a:t>
                      </a:r>
                      <a:b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[Data Science &amp; Big Data]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0059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3278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</a:t>
                      </a:r>
                      <a:r>
                        <a:rPr lang="en-GB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-100 QS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41-50 QS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31-40 QS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21-30 QS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 20 QS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1158102">
                <a:tc gridSpan="7">
                  <a:txBody>
                    <a:bodyPr/>
                    <a:lstStyle/>
                    <a:p>
                      <a:pPr marL="914400" lvl="2" indent="0" algn="l">
                        <a:buFont typeface="Arial"/>
                        <a:buNone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 quality postgraduates;</a:t>
                      </a:r>
                      <a:r>
                        <a:rPr lang="en-MY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Research grants </a:t>
                      </a:r>
                      <a:endParaRPr lang="en-MY" sz="1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2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Rejection of papers submitted to a journal</a:t>
                      </a:r>
                      <a:r>
                        <a:rPr lang="en-US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14400" marR="0" lvl="2" indent="0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 </a:t>
                      </a:r>
                      <a:r>
                        <a:rPr lang="en-US" sz="16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improve chances of publication success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690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32190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Research Collaboration</a:t>
                      </a:r>
                      <a:endParaRPr lang="en-US" sz="1600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233363" lvl="1" indent="-193675">
                        <a:buFont typeface="+mj-lt"/>
                        <a:buAutoNum type="romanLcPeriod"/>
                      </a:pPr>
                      <a:r>
                        <a:rPr lang="en-US" sz="16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Research visits to established institutions and Universities (collaborate and write papers with them)</a:t>
                      </a:r>
                    </a:p>
                    <a:p>
                      <a:pPr marL="233363" lvl="1" indent="-193675">
                        <a:buFont typeface="+mj-lt"/>
                        <a:buAutoNum type="romanLcPeriod"/>
                      </a:pPr>
                      <a:r>
                        <a:rPr lang="en-US" sz="16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Invite speakers/researchers who are established, who may be editors as well</a:t>
                      </a:r>
                      <a:endParaRPr lang="en-US" sz="16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All members</a:t>
                      </a:r>
                      <a:endParaRPr lang="en-MY" sz="1600" dirty="0" smtClean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/>
                </a:tc>
              </a:tr>
              <a:tr h="107596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Find the right journal</a:t>
                      </a:r>
                      <a:r>
                        <a:rPr lang="en-US" sz="1600" u="non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600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1" indent="0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Gather information from group members on their experience in submitting paper to various journals and the feedback from the journal and success rate. Make a list/table for guidance.</a:t>
                      </a:r>
                      <a:endParaRPr lang="en-US" sz="16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All members</a:t>
                      </a:r>
                      <a:endParaRPr lang="en-MY" sz="1600" dirty="0" smtClean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/>
                </a:tc>
              </a:tr>
              <a:tr h="8894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Increase the visibility of your work</a:t>
                      </a:r>
                      <a:r>
                        <a:rPr lang="en-US" sz="1600" u="non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600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1" indent="0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Develop a website for the research group for visibility. </a:t>
                      </a:r>
                      <a:endParaRPr lang="en-US" sz="16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All members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7954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8380979"/>
              </p:ext>
            </p:extLst>
          </p:nvPr>
        </p:nvGraphicFramePr>
        <p:xfrm>
          <a:off x="0" y="0"/>
          <a:ext cx="9144000" cy="6875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831"/>
                <a:gridCol w="910634"/>
                <a:gridCol w="943201"/>
                <a:gridCol w="1853831"/>
                <a:gridCol w="1853832"/>
                <a:gridCol w="523046"/>
                <a:gridCol w="1205625"/>
              </a:tblGrid>
              <a:tr h="797442">
                <a:tc gridSpan="7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18.5: Global League Ranking By Subject </a:t>
                      </a:r>
                      <a:b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MY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[Internet of Things (</a:t>
                      </a:r>
                      <a:r>
                        <a:rPr lang="en-MY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IoT</a:t>
                      </a:r>
                      <a:r>
                        <a:rPr lang="en-MY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)]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0959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9836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</a:t>
                      </a:r>
                      <a:r>
                        <a:rPr lang="en-GB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-100 QS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41-50 QS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31-40 QS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21-30 QS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 20 QS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2221908">
                <a:tc gridSpan="7">
                  <a:txBody>
                    <a:bodyPr/>
                    <a:lstStyle/>
                    <a:p>
                      <a:pPr marL="914400" lvl="2" indent="0" algn="l">
                        <a:buFont typeface="Arial"/>
                        <a:buNone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</a:p>
                    <a:p>
                      <a:pPr marL="1147763" lvl="2" indent="-233363" algn="l">
                        <a:buFont typeface="+mj-lt"/>
                        <a:buAutoNum type="arabicParenR"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 quality research topics;</a:t>
                      </a:r>
                      <a:r>
                        <a:rPr lang="en-MY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Research grants; Postgraduates; Postdoctoral</a:t>
                      </a:r>
                      <a:endParaRPr lang="en-MY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147763" lvl="2" indent="-233363" algn="l">
                        <a:buFont typeface="+mj-lt"/>
                        <a:buAutoNum type="arabicParenR"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Collaboration with other universities / Industry.</a:t>
                      </a:r>
                      <a:r>
                        <a:rPr lang="en-MY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1147763" lvl="2" indent="-233363" algn="l">
                        <a:buFont typeface="+mj-lt"/>
                        <a:buAutoNum type="arabicParenR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the latest hot area of research.</a:t>
                      </a:r>
                    </a:p>
                    <a:p>
                      <a:pPr marL="1147763" lvl="2" indent="-233363" algn="l">
                        <a:buFont typeface="+mj-lt"/>
                        <a:buAutoNum type="arabicParenR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Recruit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good postgraduate students.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2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Lack of publicity to attract good postgraduate. </a:t>
                      </a:r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2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 Increase the visibility of the group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through good research topics. 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660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95820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Actively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publish in ISI-indexed journal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Improve the research density in the research group to produce more result in shorter time.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All members</a:t>
                      </a:r>
                    </a:p>
                  </a:txBody>
                  <a:tcPr/>
                </a:tc>
              </a:tr>
              <a:tr h="104900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Recruit good postgraduate 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good quality undergraduate student as a potential postgraduate student.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TDID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TF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First Class Program</a:t>
                      </a:r>
                      <a:endParaRPr lang="en-MY" sz="1600" dirty="0" smtClean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412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1873309"/>
              </p:ext>
            </p:extLst>
          </p:nvPr>
        </p:nvGraphicFramePr>
        <p:xfrm>
          <a:off x="0" y="0"/>
          <a:ext cx="9144000" cy="68473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831"/>
                <a:gridCol w="857471"/>
                <a:gridCol w="996364"/>
                <a:gridCol w="1853831"/>
                <a:gridCol w="1853832"/>
                <a:gridCol w="452764"/>
                <a:gridCol w="1275907"/>
              </a:tblGrid>
              <a:tr h="828593">
                <a:tc gridSpan="7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18.6: Global League Ranking By Subject </a:t>
                      </a:r>
                      <a:b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[Smart Advisor Roadmap]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8263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7826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</a:t>
                      </a:r>
                      <a:r>
                        <a:rPr lang="en-GB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-100 QS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41-50 QS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31-40 QS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21-30 QS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 20 QS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2056137">
                <a:tc gridSpan="7">
                  <a:txBody>
                    <a:bodyPr/>
                    <a:lstStyle/>
                    <a:p>
                      <a:pPr lvl="4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</a:p>
                    <a:p>
                      <a:pPr marL="2062163" lvl="4" indent="-233363" algn="l">
                        <a:buFont typeface="+mj-lt"/>
                        <a:buAutoNum type="arabicParenR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 quality postgraduates </a:t>
                      </a:r>
                    </a:p>
                    <a:p>
                      <a:pPr marL="2062163" lvl="4" indent="-233363" algn="l">
                        <a:buFont typeface="+mj-lt"/>
                        <a:buAutoNum type="arabicParenR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Research grants </a:t>
                      </a:r>
                    </a:p>
                    <a:p>
                      <a:pPr marL="2062163" marR="0" lvl="4" indent="-233363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Collaboration with related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research entities </a:t>
                      </a:r>
                    </a:p>
                    <a:p>
                      <a:pPr lvl="4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2062163" lvl="4" indent="-233363" algn="l">
                        <a:buFont typeface="+mj-lt"/>
                        <a:buAutoNum type="arabicParenR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Limited  national funding</a:t>
                      </a:r>
                    </a:p>
                    <a:p>
                      <a:pPr marL="2062163" lvl="4" indent="-233363" algn="l">
                        <a:buFont typeface="+mj-lt"/>
                        <a:buAutoNum type="arabicParenR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Lack of visibility</a:t>
                      </a:r>
                    </a:p>
                    <a:p>
                      <a:pPr lvl="4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 To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increase number of research publication </a:t>
                      </a:r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4519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07410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produce quality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publication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233363" marR="0" lvl="0" indent="-233363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increase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group activities in regards to producing quality publication such as peer reviewing and co-authorship</a:t>
                      </a:r>
                    </a:p>
                    <a:p>
                      <a:pPr marL="233363" marR="0" lvl="0" indent="-233363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recruit high quality research students</a:t>
                      </a:r>
                      <a:endParaRPr lang="en-US" sz="105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NAA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64321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secure research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grant from international sources 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work in group to produce high quality research proposals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4427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increase visibility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have research collaboration with local and international researchers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NF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902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1646134"/>
              </p:ext>
            </p:extLst>
          </p:nvPr>
        </p:nvGraphicFramePr>
        <p:xfrm>
          <a:off x="0" y="0"/>
          <a:ext cx="9144001" cy="6858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3713"/>
                <a:gridCol w="548093"/>
                <a:gridCol w="1233181"/>
                <a:gridCol w="1891875"/>
                <a:gridCol w="1874782"/>
                <a:gridCol w="906011"/>
                <a:gridCol w="956346"/>
              </a:tblGrid>
              <a:tr h="490554">
                <a:tc gridSpan="7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19: No. 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Citations Per Faculty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384724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2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13804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GB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 </a:t>
                      </a:r>
                      <a:r>
                        <a:rPr lang="en-GB" alt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CpF</a:t>
                      </a:r>
                      <a:r>
                        <a:rPr lang="en-GB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25% of FSKTM academics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GB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 </a:t>
                      </a:r>
                      <a:r>
                        <a:rPr lang="en-GB" alt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CpF</a:t>
                      </a:r>
                      <a:r>
                        <a:rPr lang="en-GB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50% of FSKTM academics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</a:t>
                      </a:r>
                    </a:p>
                    <a:p>
                      <a:pPr algn="ctr"/>
                      <a:r>
                        <a:rPr lang="en-GB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 </a:t>
                      </a:r>
                      <a:r>
                        <a:rPr lang="en-GB" alt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CpF</a:t>
                      </a:r>
                      <a:r>
                        <a:rPr lang="en-GB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75%                of FSKTM academics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CpF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75%     of FSKTM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academics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CpF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100% of FSKTM academics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1685025">
                <a:tc gridSpan="7">
                  <a:txBody>
                    <a:bodyPr/>
                    <a:lstStyle/>
                    <a:p>
                      <a:pPr lvl="2" algn="l"/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REQUIREMENTS: </a:t>
                      </a:r>
                    </a:p>
                    <a:p>
                      <a:pPr marL="1257300" lvl="2" indent="-342900" algn="l">
                        <a:buFont typeface="+mj-lt"/>
                        <a:buAutoNum type="arabicParenR"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 quality postgraduates; High quality research topics; Research grants </a:t>
                      </a:r>
                    </a:p>
                    <a:p>
                      <a:pPr marL="1257300" lvl="2" indent="-342900" algn="l">
                        <a:buFont typeface="+mj-lt"/>
                        <a:buAutoNum type="arabicParenR"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Productivity in publishing ISI-indexed journal 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257300" lvl="2" indent="-342900" algn="l">
                        <a:buFont typeface="+mj-lt"/>
                        <a:buAutoNum type="arabicParenR"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Publications in top tier journals</a:t>
                      </a:r>
                    </a:p>
                    <a:p>
                      <a:pPr lvl="2" algn="l"/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OBSTACLES: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Less citable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publications;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Citation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behaviour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&amp; practices</a:t>
                      </a:r>
                    </a:p>
                    <a:p>
                      <a:pPr marL="9144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STRATEGY: 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increase visibility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the faculty research output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/>
                </a:tc>
              </a:tr>
              <a:tr h="343739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kern="1200" dirty="0">
                        <a:solidFill>
                          <a:srgbClr val="FFFF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kern="12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437319"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Impact in scholarly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research output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Strategic collaboration with influential researchers;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 Research Open House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engage the scholarly community to recognize faculty research accomplishment;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Strategic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citation practices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TDIT</a:t>
                      </a:r>
                    </a:p>
                    <a:p>
                      <a:pPr algn="ctr"/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TDP</a:t>
                      </a:r>
                    </a:p>
                  </a:txBody>
                  <a:tcPr/>
                </a:tc>
              </a:tr>
              <a:tr h="1378595"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Actively publishing 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ISI-indexed journal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Organize academic writing workshops for staff and students;</a:t>
                      </a:r>
                    </a:p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Writing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Bootcamp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TDP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95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209892"/>
              </p:ext>
            </p:extLst>
          </p:nvPr>
        </p:nvGraphicFramePr>
        <p:xfrm>
          <a:off x="0" y="0"/>
          <a:ext cx="9144000" cy="685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831"/>
                <a:gridCol w="463459"/>
                <a:gridCol w="1390376"/>
                <a:gridCol w="1853831"/>
                <a:gridCol w="1853832"/>
                <a:gridCol w="523046"/>
                <a:gridCol w="1205625"/>
              </a:tblGrid>
              <a:tr h="831906">
                <a:tc gridSpan="7">
                  <a:txBody>
                    <a:bodyPr/>
                    <a:lstStyle/>
                    <a:p>
                      <a:pPr algn="ctr"/>
                      <a:r>
                        <a:rPr lang="en-MY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19.1: : No. Citations Per</a:t>
                      </a:r>
                      <a:r>
                        <a:rPr lang="en-MY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Faculty </a:t>
                      </a:r>
                      <a:br>
                        <a:rPr lang="en-MY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MY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[Internet of Things (</a:t>
                      </a:r>
                      <a:r>
                        <a:rPr lang="en-MY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IoT</a:t>
                      </a:r>
                      <a:r>
                        <a:rPr lang="en-MY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)]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9736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2488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GB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 </a:t>
                      </a:r>
                      <a:r>
                        <a:rPr lang="en-GB" alt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CpF</a:t>
                      </a:r>
                      <a:r>
                        <a:rPr lang="en-GB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25% of FSKTM academics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GB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 </a:t>
                      </a:r>
                      <a:r>
                        <a:rPr lang="en-GB" alt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CpF</a:t>
                      </a:r>
                      <a:r>
                        <a:rPr lang="en-GB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50% of FSKTM academics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</a:t>
                      </a:r>
                    </a:p>
                    <a:p>
                      <a:pPr algn="ctr"/>
                      <a:r>
                        <a:rPr lang="en-GB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 </a:t>
                      </a:r>
                      <a:r>
                        <a:rPr lang="en-GB" alt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CpF</a:t>
                      </a:r>
                      <a:r>
                        <a:rPr lang="en-GB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75%                of FSKTM academics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CpF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75%     of FSKTM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academics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CpF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100% of FSKTM academics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1847963">
                <a:tc gridSpan="7">
                  <a:txBody>
                    <a:bodyPr/>
                    <a:lstStyle/>
                    <a:p>
                      <a:pPr marL="914400" lvl="2" indent="0" algn="l">
                        <a:buFont typeface="Arial"/>
                        <a:buNone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1147763" lvl="2" indent="-233363" algn="l">
                        <a:buFont typeface="+mj-lt"/>
                        <a:buAutoNum type="arabicParenR"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 quality postgraduates; High quality research topics; Research grants </a:t>
                      </a:r>
                    </a:p>
                    <a:p>
                      <a:pPr marL="1147763" lvl="2" indent="-233363" algn="l">
                        <a:buFont typeface="+mj-lt"/>
                        <a:buAutoNum type="arabicParenR"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Productivity in publishing ISI-indexed journal </a:t>
                      </a:r>
                    </a:p>
                    <a:p>
                      <a:pPr marL="1147763" lvl="2" indent="-233363" algn="l">
                        <a:buFont typeface="+mj-lt"/>
                        <a:buAutoNum type="arabicParenR"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Publications in top tier journals 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2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Less citable publications; Citation behaviour &amp; practices </a:t>
                      </a:r>
                    </a:p>
                    <a:p>
                      <a:pPr lvl="2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increase visibility of the faculty research output </a:t>
                      </a:r>
                      <a:endParaRPr lang="en-MY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9925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08348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Impact in scholarly research output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Strategic collaboration with influential researchers; Annual Research Open House to engage the scholarly community to recognize faculty research accomplishment; Strategic citation practices </a:t>
                      </a:r>
                      <a:endParaRPr lang="en-MY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All members</a:t>
                      </a:r>
                    </a:p>
                  </a:txBody>
                  <a:tcPr/>
                </a:tc>
              </a:tr>
              <a:tr h="97009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Actively publishing in ISI-indexed journal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Organize academic writing workshops for staff and students; Writing </a:t>
                      </a:r>
                      <a:r>
                        <a:rPr lang="en-MY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Bootcamp</a:t>
                      </a:r>
                      <a:endParaRPr lang="en-MY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All members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842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3254558"/>
              </p:ext>
            </p:extLst>
          </p:nvPr>
        </p:nvGraphicFramePr>
        <p:xfrm>
          <a:off x="0" y="-11698"/>
          <a:ext cx="9144000" cy="6865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2392"/>
                <a:gridCol w="1189865"/>
                <a:gridCol w="683247"/>
                <a:gridCol w="2140699"/>
                <a:gridCol w="1898595"/>
                <a:gridCol w="361187"/>
                <a:gridCol w="1208015"/>
              </a:tblGrid>
              <a:tr h="827687">
                <a:tc gridSpan="7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20: 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No. Engagements In Global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Grand Challenges Projects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7861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2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8244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GB" alt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GB" alt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GC</a:t>
                      </a:r>
                      <a:endParaRPr lang="en-GB" alt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GB" alt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GB" alt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GC</a:t>
                      </a:r>
                      <a:endParaRPr lang="en-GB" alt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/>
                      <a:r>
                        <a:rPr lang="en-GB" alt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GB" alt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GC</a:t>
                      </a:r>
                      <a:endParaRPr lang="en-GB" alt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GC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alt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GC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63409">
                <a:tc gridSpan="7">
                  <a:txBody>
                    <a:bodyPr/>
                    <a:lstStyle/>
                    <a:p>
                      <a:pPr lvl="2" algn="l"/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REQUIREMENTS: </a:t>
                      </a:r>
                    </a:p>
                    <a:p>
                      <a:pPr marL="1257300" marR="0" lvl="2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Principal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investigators with good research track-record</a:t>
                      </a:r>
                    </a:p>
                    <a:p>
                      <a:pPr marL="1257300" marR="0" lvl="2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Existing collaboration with academic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icons; </a:t>
                      </a:r>
                    </a:p>
                    <a:p>
                      <a:pPr lvl="2" algn="l"/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OBSTACLE: 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Hesitation and lack of commitment to undergo the GC application process</a:t>
                      </a:r>
                    </a:p>
                    <a:p>
                      <a:pPr marL="9144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STRATEGY: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establish the Faculty as hotbed of innovations </a:t>
                      </a:r>
                      <a:r>
                        <a:rPr lang="en-MY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emerging areas</a:t>
                      </a:r>
                      <a:r>
                        <a:rPr lang="en-MY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</a:t>
                      </a:r>
                      <a:r>
                        <a:rPr lang="en-MY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computer-based research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655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kern="1200" dirty="0">
                        <a:solidFill>
                          <a:srgbClr val="FFFF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kern="12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968549">
                <a:tc gridSpan="2"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Establish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Technology roadmap of new projects under c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omputing grand challenges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Devise a process to make the roadmap a living document, Project identification; Mapping of faculty research strength; Research proposals;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US" sz="1400" baseline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TDP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18993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Aggressive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purse of new GGC opportunities; 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Acquisition of International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research grants &amp; awards</a:t>
                      </a:r>
                      <a:endParaRPr lang="en-US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227013" indent="-227013" algn="l">
                        <a:buFont typeface="+mj-lt"/>
                        <a:buAutoNum type="romanLcPeriod"/>
                      </a:pP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Nurture partnership formation;  Organize GC meetings; Create a support system for GGC activities</a:t>
                      </a:r>
                    </a:p>
                    <a:p>
                      <a:pPr marL="227013" indent="-227013" algn="l">
                        <a:buFont typeface="+mj-lt"/>
                        <a:buAutoNum type="romanLcPeriod"/>
                      </a:pP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Strategic alliance with prestigious funder</a:t>
                      </a:r>
                    </a:p>
                    <a:p>
                      <a:pPr marL="227013" indent="-227013" algn="l">
                        <a:buFont typeface="+mj-lt"/>
                        <a:buAutoNum type="romanLcPeriod"/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Recruitment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Principal Investigators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TFG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TDP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25783">
                <a:tc gridSpan="2"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Human capital development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Staff recruitment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Postdoc and Co-PI (to be future PI)</a:t>
                      </a:r>
                      <a:endParaRPr lang="en-US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TDIT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TDP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33287">
                <a:tc gridSpan="2"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Publicize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research and innovation impact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Linkage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with media; Publication; Community engagement; Societal Impact Pilot study</a:t>
                      </a:r>
                      <a:endParaRPr lang="en-US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Marketing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818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357235"/>
              </p:ext>
            </p:extLst>
          </p:nvPr>
        </p:nvGraphicFramePr>
        <p:xfrm>
          <a:off x="0" y="-3943"/>
          <a:ext cx="9143999" cy="6858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2186"/>
                <a:gridCol w="458047"/>
                <a:gridCol w="1374141"/>
                <a:gridCol w="1832186"/>
                <a:gridCol w="1309548"/>
                <a:gridCol w="522639"/>
                <a:gridCol w="1815252"/>
              </a:tblGrid>
              <a:tr h="467569">
                <a:tc gridSpan="7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2: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High Quality Training 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4055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59225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Revenue: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100k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Revenue: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150k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Revenue: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200k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Revenue: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300k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Revenue: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300k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841626">
                <a:tc gridSpan="7">
                  <a:txBody>
                    <a:bodyPr/>
                    <a:lstStyle/>
                    <a:p>
                      <a:pPr lvl="4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REQUIREMENT: </a:t>
                      </a:r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establish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expert database or portfolio</a:t>
                      </a:r>
                    </a:p>
                    <a:p>
                      <a:pPr marL="1828800" marR="0" lvl="4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OBSTACLE: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Lack of certified or expert trainers</a:t>
                      </a:r>
                      <a:endParaRPr lang="en-US" sz="1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828800" marR="0" lvl="4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STRATEGY: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establish HUB of Computing Expertise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</a:txBody>
                  <a:tcPr/>
                </a:tc>
              </a:tr>
              <a:tr h="532167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9564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charset="0"/>
                          <a:cs typeface="Arial" panose="020B0604020202020204" pitchFamily="34" charset="0"/>
                        </a:rPr>
                        <a:t>Form Faculty subsidiary company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Establish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charset="0"/>
                          <a:cs typeface="Arial" panose="020B0604020202020204" pitchFamily="34" charset="0"/>
                        </a:rPr>
                        <a:t>Faculty subsidiary 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charset="0"/>
                          <a:cs typeface="Arial" panose="020B0604020202020204" pitchFamily="34" charset="0"/>
                        </a:rPr>
                        <a:t>(Organizational Structure)</a:t>
                      </a:r>
                    </a:p>
                    <a:p>
                      <a:pPr algn="l"/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charset="0"/>
                          <a:cs typeface="Arial" panose="020B0604020202020204" pitchFamily="34" charset="0"/>
                        </a:rPr>
                        <a:t>(2</a:t>
                      </a:r>
                      <a:r>
                        <a:rPr lang="en-US" sz="1600" baseline="30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charset="0"/>
                          <a:cs typeface="Arial" panose="020B0604020202020204" pitchFamily="34" charset="0"/>
                        </a:rPr>
                        <a:t>nd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charset="0"/>
                          <a:cs typeface="Arial" panose="020B0604020202020204" pitchFamily="34" charset="0"/>
                        </a:rPr>
                        <a:t> Jan 2016)</a:t>
                      </a:r>
                      <a:endParaRPr lang="en-US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TF: BIG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08336">
                <a:tc gridSpan="2">
                  <a:txBody>
                    <a:bodyPr/>
                    <a:lstStyle/>
                    <a:p>
                      <a:pPr marL="0" lvl="0" indent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90000"/>
                        <a:buFont typeface="Wingdings" charset="0"/>
                        <a:buNone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charset="0"/>
                          <a:cs typeface="Arial" panose="020B0604020202020204" pitchFamily="34" charset="0"/>
                        </a:rPr>
                        <a:t>Increase certified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charset="0"/>
                          <a:cs typeface="Arial" panose="020B0604020202020204" pitchFamily="34" charset="0"/>
                        </a:rPr>
                        <a:t> staff in niche areas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niche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in-trend areas</a:t>
                      </a:r>
                    </a:p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 months: 2</a:t>
                      </a:r>
                      <a:r>
                        <a:rPr lang="en-US" sz="16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nd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Jan – 28</a:t>
                      </a:r>
                      <a:r>
                        <a:rPr lang="en-US" sz="16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Feb 2016)</a:t>
                      </a:r>
                    </a:p>
                    <a:p>
                      <a:pPr algn="l"/>
                      <a:endParaRPr lang="en-US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Staff competency planning</a:t>
                      </a:r>
                    </a:p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 month: 1</a:t>
                      </a:r>
                      <a:r>
                        <a:rPr lang="en-US" sz="16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Mar – 31 Mar 2016)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46352"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Publicize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faculty experts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Establish mass media connection</a:t>
                      </a:r>
                    </a:p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 week: 3</a:t>
                      </a:r>
                      <a:r>
                        <a:rPr lang="en-US" sz="16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rd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Mar – 9</a:t>
                      </a:r>
                      <a:r>
                        <a:rPr lang="en-US" sz="16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Mar 2016)</a:t>
                      </a:r>
                    </a:p>
                    <a:p>
                      <a:pPr algn="l"/>
                      <a:endParaRPr lang="en-US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Create influential website</a:t>
                      </a:r>
                    </a:p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(3 months: 1</a:t>
                      </a:r>
                      <a:r>
                        <a:rPr lang="en-US" sz="16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Apr- 30</a:t>
                      </a:r>
                      <a:r>
                        <a:rPr lang="en-US" sz="16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June 2016)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TF: Rebranding/ Marketing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423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070811"/>
              </p:ext>
            </p:extLst>
          </p:nvPr>
        </p:nvGraphicFramePr>
        <p:xfrm>
          <a:off x="0" y="-7066"/>
          <a:ext cx="9144000" cy="685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3713"/>
                <a:gridCol w="1766182"/>
                <a:gridCol w="1906965"/>
                <a:gridCol w="1932563"/>
                <a:gridCol w="487505"/>
                <a:gridCol w="1317072"/>
              </a:tblGrid>
              <a:tr h="458147">
                <a:tc gridSpan="6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21: No.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Postgraduates Intake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366517">
                <a:tc gridSpan="6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2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8031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100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140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170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2382362">
                <a:tc gridSpan="6">
                  <a:txBody>
                    <a:bodyPr/>
                    <a:lstStyle/>
                    <a:p>
                      <a:pPr marL="625475" lvl="1" indent="0" algn="l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REQUIREMENTS: </a:t>
                      </a:r>
                    </a:p>
                    <a:p>
                      <a:pPr marL="968375" lvl="1" indent="-342900" algn="l" defTabSz="914400" rtl="0" eaLnBrk="1" latinLnBrk="0" hangingPunct="1">
                        <a:buFont typeface="+mj-lt"/>
                        <a:buAutoNum type="arabicParenR"/>
                      </a:pPr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Finance support - Money for Visits</a:t>
                      </a:r>
                    </a:p>
                    <a:p>
                      <a:pPr marL="968375" lvl="1" indent="-342900" algn="l" defTabSz="914400" rtl="0" eaLnBrk="1" latinLnBrk="0" hangingPunct="1">
                        <a:buFont typeface="+mj-lt"/>
                        <a:buAutoNum type="arabicParenR"/>
                      </a:pPr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Staff Commitment - to carry out visits; </a:t>
                      </a:r>
                    </a:p>
                    <a:p>
                      <a:pPr marL="968375" lvl="1" indent="-342900" algn="l" defTabSz="914400" rtl="0" eaLnBrk="1" latinLnBrk="0" hangingPunct="1">
                        <a:buFont typeface="+mj-lt"/>
                        <a:buAutoNum type="arabicParenR"/>
                      </a:pPr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New building &amp; infrastructure, high-tech computing facilities</a:t>
                      </a:r>
                    </a:p>
                    <a:p>
                      <a:pPr marL="625475" lvl="1" indent="0" algn="l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OBSTACLES: </a:t>
                      </a:r>
                    </a:p>
                    <a:p>
                      <a:pPr marL="968375" lvl="1" indent="-342900" algn="l">
                        <a:buFont typeface="+mj-lt"/>
                        <a:buAutoNum type="arabicParenR"/>
                      </a:pPr>
                      <a:r>
                        <a:rPr lang="en-US" sz="15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</a:t>
                      </a:r>
                      <a:r>
                        <a:rPr lang="en-US" sz="15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constraint; Red-tape – Visa application; Stringent Graduation Requirements; </a:t>
                      </a:r>
                      <a:br>
                        <a:rPr lang="en-US" sz="15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5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Competition from other Universities</a:t>
                      </a:r>
                    </a:p>
                    <a:p>
                      <a:pPr marL="968375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5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Postgraduates from rich country are less interested to study our program; Cost of city-living</a:t>
                      </a:r>
                    </a:p>
                    <a:p>
                      <a:pPr marL="625475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STRATEGY: </a:t>
                      </a:r>
                      <a:r>
                        <a:rPr lang="en-US" sz="15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establish</a:t>
                      </a:r>
                      <a:r>
                        <a:rPr lang="en-US" sz="15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the faculty as a destination of choice for computing studies for Malaysian and foreigner</a:t>
                      </a:r>
                      <a:endParaRPr lang="en-US" sz="15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/>
                </a:tc>
              </a:tr>
              <a:tr h="30543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kern="1200" dirty="0">
                        <a:solidFill>
                          <a:srgbClr val="FFFF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kern="12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36571">
                <a:tc row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increase recruitment of international postgraduate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s;</a:t>
                      </a:r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Intensifying the Promotion of International PG Students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indent="0" algn="just">
                        <a:buFont typeface="+mj-lt"/>
                        <a:buNone/>
                      </a:pPr>
                      <a:r>
                        <a:rPr lang="en-US" sz="160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Join UM marketing promotion drive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TFPR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TDIT</a:t>
                      </a:r>
                      <a:endParaRPr lang="en-US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51720"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indent="0" algn="just">
                        <a:buFont typeface="+mj-lt"/>
                        <a:buNone/>
                      </a:pPr>
                      <a:r>
                        <a:rPr lang="en-US" sz="160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Organize</a:t>
                      </a:r>
                      <a:r>
                        <a:rPr lang="en-US" sz="160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official visit to universities with </a:t>
                      </a:r>
                      <a:r>
                        <a:rPr lang="en-US" sz="1600" i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MoA</a:t>
                      </a:r>
                      <a:r>
                        <a:rPr lang="en-US" sz="160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US" sz="1600" i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MoU</a:t>
                      </a:r>
                      <a:r>
                        <a:rPr lang="en-US" sz="160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recruitment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TDP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TDIT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824664"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indent="0" algn="just">
                        <a:buFont typeface="+mj-lt"/>
                        <a:buNone/>
                      </a:pPr>
                      <a:r>
                        <a:rPr lang="en-US" sz="160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Carry out Faculty own promotional exercises; Create a web portal for potential graduate students to convey exciting research opportunities at faculty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TFPR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TDIT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35974"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Establish a ‘Student gets student’ program</a:t>
                      </a:r>
                      <a:endParaRPr lang="en-US" sz="1600" i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TDIT</a:t>
                      </a:r>
                    </a:p>
                  </a:txBody>
                  <a:tcPr/>
                </a:tc>
              </a:tr>
              <a:tr h="335974"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Summer research experiences</a:t>
                      </a:r>
                      <a:r>
                        <a:rPr lang="en-US" sz="160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potential students (</a:t>
                      </a:r>
                      <a:r>
                        <a:rPr lang="en-US" sz="1600" i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Bootcamp</a:t>
                      </a:r>
                      <a:r>
                        <a:rPr lang="en-US" sz="160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1600" i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TDIT</a:t>
                      </a:r>
                    </a:p>
                  </a:txBody>
                  <a:tcPr/>
                </a:tc>
              </a:tr>
              <a:tr h="5803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Ask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cooperation from Alumni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indent="0" algn="just">
                        <a:buFont typeface="+mj-lt"/>
                        <a:buNone/>
                      </a:pPr>
                      <a:r>
                        <a:rPr lang="en-US" sz="160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Recruit faculty ambassadors among existing students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TDP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775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7775178"/>
              </p:ext>
            </p:extLst>
          </p:nvPr>
        </p:nvGraphicFramePr>
        <p:xfrm>
          <a:off x="0" y="-3071"/>
          <a:ext cx="9144000" cy="68568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831"/>
                <a:gridCol w="1155183"/>
                <a:gridCol w="740865"/>
                <a:gridCol w="1937857"/>
                <a:gridCol w="1728132"/>
                <a:gridCol w="234892"/>
                <a:gridCol w="1493240"/>
              </a:tblGrid>
              <a:tr h="908660">
                <a:tc gridSpan="7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21.1 :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No. International Postgraduate Student </a:t>
                      </a:r>
                      <a:b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MY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[Internet of Things (</a:t>
                      </a:r>
                      <a:r>
                        <a:rPr lang="en-MY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IoT</a:t>
                      </a:r>
                      <a:r>
                        <a:rPr lang="en-MY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)]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3847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4519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100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140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170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238746">
                <a:tc gridSpan="7">
                  <a:txBody>
                    <a:bodyPr/>
                    <a:lstStyle/>
                    <a:p>
                      <a:pPr marL="457200" lvl="1" indent="0" algn="l">
                        <a:buFont typeface="Arial"/>
                        <a:buNone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</a:p>
                    <a:p>
                      <a:pPr marL="690563" lvl="1" indent="-233363" algn="l">
                        <a:buFont typeface="+mj-lt"/>
                        <a:buAutoNum type="arabicParenR"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World wide publicity of</a:t>
                      </a:r>
                      <a:r>
                        <a:rPr lang="en-MY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the research group. </a:t>
                      </a:r>
                    </a:p>
                    <a:p>
                      <a:pPr marL="690563" lvl="1" indent="-233363" algn="l">
                        <a:buFont typeface="+mj-lt"/>
                        <a:buAutoNum type="arabicParenR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Collaboration or exchange of students with oversea research group. </a:t>
                      </a:r>
                    </a:p>
                    <a:p>
                      <a:pPr marL="690563" lvl="1" indent="-233363" algn="l">
                        <a:buFont typeface="+mj-lt"/>
                        <a:buAutoNum type="arabicParenR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Sufficient grant to support the international postgraduate.</a:t>
                      </a:r>
                      <a:endParaRPr lang="en-MY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1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690563" lvl="1" indent="-233363" algn="l">
                        <a:buFont typeface="+mj-lt"/>
                        <a:buAutoNum type="arabicParenR"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 constraint; Red-tape – Visa application; Stringent Graduation Requirements; Competition from other Universities.</a:t>
                      </a:r>
                    </a:p>
                    <a:p>
                      <a:pPr marL="690563" lvl="1" indent="-233363" algn="l">
                        <a:buFont typeface="+mj-lt"/>
                        <a:buAutoNum type="arabicParenR"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Postgraduates from rich country are less interested to study our program; Cost of city-living</a:t>
                      </a:r>
                    </a:p>
                    <a:p>
                      <a:pPr marL="690563" lvl="1" indent="-233363" algn="l">
                        <a:buFont typeface="+mj-lt"/>
                        <a:buAutoNum type="arabicParenR"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Difficulty in getting scholarship. </a:t>
                      </a:r>
                    </a:p>
                    <a:p>
                      <a:pPr lvl="1" algn="l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establish the research</a:t>
                      </a:r>
                      <a:r>
                        <a:rPr lang="en-MY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group</a:t>
                      </a: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as a destination of choice for computing studies for Malaysian and foreigner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853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20257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Increase the recruitment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international postgraduates. 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233363" marR="0" lvl="0" indent="-233363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Join international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education expo.</a:t>
                      </a:r>
                    </a:p>
                    <a:p>
                      <a:pPr marL="233363" marR="0" lvl="0" indent="-233363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Visit to universities which has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MoU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with UM. </a:t>
                      </a:r>
                    </a:p>
                    <a:p>
                      <a:pPr marL="0" marR="0" lvl="0" indent="0" algn="l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All members</a:t>
                      </a:r>
                    </a:p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618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1724618"/>
              </p:ext>
            </p:extLst>
          </p:nvPr>
        </p:nvGraphicFramePr>
        <p:xfrm>
          <a:off x="0" y="5732"/>
          <a:ext cx="9170249" cy="6861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3713"/>
                <a:gridCol w="1766183"/>
                <a:gridCol w="116840"/>
                <a:gridCol w="1816373"/>
                <a:gridCol w="1932563"/>
                <a:gridCol w="537838"/>
                <a:gridCol w="1266739"/>
              </a:tblGrid>
              <a:tr h="396940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22: </a:t>
                      </a:r>
                      <a:r>
                        <a:rPr lang="en-US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Programme</a:t>
                      </a: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Accreditation</a:t>
                      </a:r>
                      <a:endParaRPr lang="en-US" sz="24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364751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2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7752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Program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1480330">
                <a:tc gridSpan="7">
                  <a:txBody>
                    <a:bodyPr/>
                    <a:lstStyle/>
                    <a:p>
                      <a:pPr lvl="2" algn="l"/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REQUIREMENTS: 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Quality assurance system in place; f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inancial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support;                                        a dedicated document manager; staff commitment; 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ew building &amp; infrastructure;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high-tech computing facilities</a:t>
                      </a:r>
                    </a:p>
                    <a:p>
                      <a:pPr marL="9144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OBSTACLES: 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Financial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support; staff commitment</a:t>
                      </a:r>
                      <a:endParaRPr lang="en-US" sz="1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144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STRATEGY: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obtain i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nternational recognition of our academic curriculum</a:t>
                      </a:r>
                      <a:endParaRPr lang="en-US" sz="16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/>
                </a:tc>
              </a:tr>
              <a:tr h="329841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kern="1200" dirty="0">
                        <a:solidFill>
                          <a:srgbClr val="FFFF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kern="12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296972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ABET Requirements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Evaluation Criteria</a:t>
                      </a:r>
                    </a:p>
                    <a:p>
                      <a:pPr algn="l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US" sz="1600" baseline="0" dirty="0" smtClean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Study the requirements and the criteria 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June 2015</a:t>
                      </a:r>
                    </a:p>
                    <a:p>
                      <a:pPr algn="l"/>
                      <a:endParaRPr lang="en-US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IAAP</a:t>
                      </a:r>
                    </a:p>
                  </a:txBody>
                  <a:tcPr/>
                </a:tc>
              </a:tr>
              <a:tr h="1055675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Create awareness</a:t>
                      </a:r>
                      <a:r>
                        <a:rPr lang="en-MY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about ABET CAC to faculty members</a:t>
                      </a:r>
                      <a:endParaRPr lang="en-MY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aseline="0" dirty="0" smtClean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Lunch Talk: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September 2015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IAAP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296972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Restructuring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curriculum to map the requirement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Recommend</a:t>
                      </a:r>
                      <a:r>
                        <a:rPr lang="en-MY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possible framework of our curriculum restructuring to the curriculum review committee of the Faculty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October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2015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IAAP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912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6706087"/>
              </p:ext>
            </p:extLst>
          </p:nvPr>
        </p:nvGraphicFramePr>
        <p:xfrm>
          <a:off x="0" y="-2657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5244"/>
                <a:gridCol w="1417739"/>
                <a:gridCol w="511729"/>
                <a:gridCol w="1837189"/>
                <a:gridCol w="1777522"/>
                <a:gridCol w="210669"/>
                <a:gridCol w="1593908"/>
              </a:tblGrid>
              <a:tr h="824058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23: No.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Students In Global Computing Workforce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370314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2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93155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 of graduates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20% 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graduates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30% of graduates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40% 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graduates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50% 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graduates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1094474">
                <a:tc gridSpan="7">
                  <a:txBody>
                    <a:bodyPr/>
                    <a:lstStyle/>
                    <a:p>
                      <a:pPr lvl="3" algn="l"/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REQUIREMENT: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accreditation of academic program</a:t>
                      </a:r>
                    </a:p>
                    <a:p>
                      <a:pPr lvl="3" algn="l"/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OBSTACLES: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Graduates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attitudes, computing and communication skills</a:t>
                      </a:r>
                    </a:p>
                    <a:p>
                      <a:pPr marL="1371600" marR="0" lvl="3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STRATEGY: 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be one of the provider for global computing workforce</a:t>
                      </a:r>
                      <a:endParaRPr lang="en-US" sz="16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/>
                </a:tc>
              </a:tr>
              <a:tr h="35914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</a:t>
                      </a:r>
                      <a:r>
                        <a:rPr lang="en-US" sz="1400" b="1" baseline="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PLAN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>
                        <a:solidFill>
                          <a:srgbClr val="FFFFFF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841159">
                <a:tc gridSpan="2"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 accreditation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academic program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Obtain ABET CAC </a:t>
                      </a:r>
                    </a:p>
                    <a:p>
                      <a:pPr marL="0" indent="0" algn="just">
                        <a:buNone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August 2018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indent="0" algn="just">
                        <a:buNone/>
                      </a:pPr>
                      <a:endParaRPr lang="en-US" sz="16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IAAP</a:t>
                      </a:r>
                    </a:p>
                  </a:txBody>
                  <a:tcPr/>
                </a:tc>
              </a:tr>
              <a:tr h="2437297">
                <a:tc gridSpan="2"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2"/>
                        <a:tabLst/>
                        <a:defRPr/>
                      </a:pPr>
                      <a:r>
                        <a:rPr lang="en-MY" sz="16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Students engagement with international companies and universities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2"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Internship with multinational company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2"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Joint product and services development with multinational company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Increase</a:t>
                      </a:r>
                      <a:r>
                        <a:rPr lang="en-MY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 of students participating in academic exchange</a:t>
                      </a:r>
                      <a:r>
                        <a:rPr lang="en-MY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program with international companies and universities</a:t>
                      </a: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en-MY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MY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Increase number of students participating in internship</a:t>
                      </a:r>
                      <a:r>
                        <a:rPr lang="en-MY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program with international companies and universities</a:t>
                      </a:r>
                      <a:endParaRPr lang="en-MY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TDID,                    Industrial Training Coordinator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843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586" y="294665"/>
            <a:ext cx="7906624" cy="6168004"/>
          </a:xfrm>
        </p:spPr>
        <p:txBody>
          <a:bodyPr anchor="ctr">
            <a:normAutofit/>
          </a:bodyPr>
          <a:lstStyle/>
          <a:p>
            <a:pPr marL="114300" indent="0" algn="ctr">
              <a:buNone/>
            </a:pPr>
            <a:r>
              <a:rPr lang="en-US" sz="8800" b="1" dirty="0" smtClean="0">
                <a:ln w="0"/>
                <a:solidFill>
                  <a:schemeClr val="accent1"/>
                </a:solidFill>
              </a:rPr>
              <a:t>7 </a:t>
            </a:r>
          </a:p>
          <a:p>
            <a:pPr marL="114300" indent="0" algn="ctr">
              <a:buNone/>
            </a:pPr>
            <a:r>
              <a:rPr lang="en-US" sz="8800" b="1" dirty="0" smtClean="0">
                <a:ln w="0"/>
                <a:solidFill>
                  <a:schemeClr val="accent1"/>
                </a:solidFill>
              </a:rPr>
              <a:t>RESEARCH ROADMAPS</a:t>
            </a:r>
            <a:endParaRPr lang="en-MY" sz="8800" b="1" dirty="0">
              <a:ln w="0"/>
              <a:solidFill>
                <a:schemeClr val="accent1"/>
              </a:solidFill>
            </a:endParaRPr>
          </a:p>
        </p:txBody>
      </p:sp>
      <p:sp>
        <p:nvSpPr>
          <p:cNvPr id="5" name="5-Point Star 4"/>
          <p:cNvSpPr/>
          <p:nvPr/>
        </p:nvSpPr>
        <p:spPr>
          <a:xfrm>
            <a:off x="2927757" y="662730"/>
            <a:ext cx="2835480" cy="2290195"/>
          </a:xfrm>
          <a:prstGeom prst="star5">
            <a:avLst/>
          </a:prstGeom>
          <a:noFill/>
          <a:ln w="57150"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ln w="38100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409548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450845"/>
          </a:xfrm>
          <a:prstGeom prst="rect">
            <a:avLst/>
          </a:prstGeom>
          <a:solidFill>
            <a:schemeClr val="accent6"/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noAutofit/>
          </a:bodyPr>
          <a:lstStyle/>
          <a:p>
            <a:pPr algn="ctr" defTabSz="410751" latinLnBrk="1" hangingPunct="0"/>
            <a:r>
              <a:rPr lang="en-MY" sz="1687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DIGITAL SECURITY RESEARCH ROADMAP</a:t>
            </a:r>
            <a:endParaRPr lang="en-MY" sz="1687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67587" y="633483"/>
          <a:ext cx="8150625" cy="58775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5625"/>
                <a:gridCol w="1265625"/>
                <a:gridCol w="1265625"/>
                <a:gridCol w="1265625"/>
                <a:gridCol w="1265625"/>
                <a:gridCol w="1265625"/>
                <a:gridCol w="556875"/>
              </a:tblGrid>
              <a:tr h="884139"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12776"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107"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23438"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9070">
                <a:tc>
                  <a:txBody>
                    <a:bodyPr/>
                    <a:lstStyle/>
                    <a:p>
                      <a:r>
                        <a:rPr lang="en-MY" sz="1300" b="1" dirty="0" smtClean="0"/>
                        <a:t>2015</a:t>
                      </a:r>
                      <a:endParaRPr lang="en-MY" sz="1300" b="1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MY" sz="1300" b="1" dirty="0" smtClean="0"/>
                        <a:t>2016</a:t>
                      </a:r>
                      <a:endParaRPr lang="en-MY" sz="1300" b="1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MY" sz="1300" b="1" dirty="0" smtClean="0"/>
                        <a:t>2017</a:t>
                      </a:r>
                      <a:endParaRPr lang="en-MY" sz="1300" b="1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MY" sz="1300" b="1" dirty="0" smtClean="0"/>
                        <a:t>2018</a:t>
                      </a:r>
                      <a:endParaRPr lang="en-MY" sz="1300" b="1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MY" sz="1300" b="1" dirty="0" smtClean="0"/>
                        <a:t>2019</a:t>
                      </a:r>
                      <a:endParaRPr lang="en-MY" sz="1300" b="1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MY" sz="1300" b="1" dirty="0" smtClean="0"/>
                        <a:t>2020</a:t>
                      </a:r>
                      <a:endParaRPr lang="en-MY" sz="1300" b="1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2" name="Shape 35"/>
          <p:cNvSpPr/>
          <p:nvPr/>
        </p:nvSpPr>
        <p:spPr>
          <a:xfrm>
            <a:off x="2997593" y="651554"/>
            <a:ext cx="5620620" cy="879845"/>
          </a:xfrm>
          <a:prstGeom prst="rightArrow">
            <a:avLst>
              <a:gd name="adj1" fmla="val 100000"/>
              <a:gd name="adj2" fmla="val 23058"/>
            </a:avLst>
          </a:prstGeom>
          <a:solidFill>
            <a:srgbClr val="40BD58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/>
          <a:lstStyle/>
          <a:p>
            <a:pPr defTabSz="642915">
              <a:defRPr sz="1800"/>
            </a:pPr>
            <a:r>
              <a:rPr sz="1266" b="1" dirty="0" err="1">
                <a:latin typeface="Calibri"/>
                <a:ea typeface="Calibri"/>
                <a:cs typeface="Calibri"/>
                <a:sym typeface="Calibri"/>
              </a:rPr>
              <a:t>Commercialise</a:t>
            </a:r>
            <a:endParaRPr sz="1266" b="1" dirty="0">
              <a:latin typeface="Calibri"/>
              <a:ea typeface="Calibri"/>
              <a:cs typeface="Calibri"/>
              <a:sym typeface="Calibri"/>
            </a:endParaRPr>
          </a:p>
          <a:p>
            <a:pPr defTabSz="642915">
              <a:defRPr sz="1800"/>
            </a:pPr>
            <a:r>
              <a:rPr lang="en-US" sz="1266" dirty="0">
                <a:latin typeface="Calibri"/>
                <a:ea typeface="Calibri"/>
                <a:cs typeface="Calibri"/>
                <a:sym typeface="Calibri"/>
              </a:rPr>
              <a:t>Consultations, Intellectual Property Rights (IPR)</a:t>
            </a:r>
            <a:r>
              <a:rPr sz="1266" dirty="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266" dirty="0">
                <a:latin typeface="Calibri"/>
                <a:ea typeface="Calibri"/>
                <a:cs typeface="Calibri"/>
                <a:sym typeface="Calibri"/>
              </a:rPr>
              <a:t>Security-Based Product (Web Security Analyzer</a:t>
            </a:r>
            <a:r>
              <a:rPr sz="1266" dirty="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266" dirty="0">
                <a:latin typeface="Calibri"/>
                <a:ea typeface="Calibri"/>
                <a:cs typeface="Calibri"/>
                <a:sym typeface="Calibri"/>
              </a:rPr>
              <a:t>Secure Mobile Apps, Authentication System, Audio Forensic Tool)</a:t>
            </a:r>
            <a:endParaRPr sz="1266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Shape 37"/>
          <p:cNvSpPr/>
          <p:nvPr/>
        </p:nvSpPr>
        <p:spPr>
          <a:xfrm>
            <a:off x="467587" y="1588974"/>
            <a:ext cx="8150625" cy="442762"/>
          </a:xfrm>
          <a:prstGeom prst="rightArrow">
            <a:avLst>
              <a:gd name="adj1" fmla="val 96367"/>
              <a:gd name="adj2" fmla="val 19842"/>
            </a:avLst>
          </a:prstGeom>
          <a:solidFill>
            <a:srgbClr val="CB81E3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/>
          <a:lstStyle/>
          <a:p>
            <a:pPr defTabSz="642915">
              <a:defRPr sz="1800"/>
            </a:pPr>
            <a:r>
              <a:rPr sz="1266" b="1" dirty="0" err="1">
                <a:latin typeface="Calibri"/>
                <a:ea typeface="Calibri"/>
                <a:cs typeface="Calibri"/>
                <a:sym typeface="Calibri"/>
              </a:rPr>
              <a:t>Publicise</a:t>
            </a:r>
            <a:endParaRPr sz="1266" b="1" dirty="0">
              <a:latin typeface="Calibri"/>
              <a:ea typeface="Calibri"/>
              <a:cs typeface="Calibri"/>
              <a:sym typeface="Calibri"/>
            </a:endParaRPr>
          </a:p>
          <a:p>
            <a:pPr defTabSz="642915">
              <a:defRPr sz="1800"/>
            </a:pPr>
            <a:r>
              <a:rPr lang="en-US" sz="1266" dirty="0">
                <a:latin typeface="Calibri"/>
                <a:ea typeface="Calibri"/>
                <a:cs typeface="Calibri"/>
                <a:sym typeface="Calibri"/>
              </a:rPr>
              <a:t>Expert Panels/Judges, </a:t>
            </a:r>
            <a:r>
              <a:rPr sz="1266" dirty="0">
                <a:latin typeface="Calibri"/>
                <a:ea typeface="Calibri"/>
                <a:cs typeface="Calibri"/>
                <a:sym typeface="Calibri"/>
              </a:rPr>
              <a:t>Publications, Training and Courses, Public Talks, </a:t>
            </a:r>
            <a:r>
              <a:rPr lang="en-US" sz="1266" dirty="0">
                <a:latin typeface="Calibri"/>
                <a:ea typeface="Calibri"/>
                <a:cs typeface="Calibri"/>
                <a:sym typeface="Calibri"/>
              </a:rPr>
              <a:t>Exhibitions, </a:t>
            </a:r>
            <a:r>
              <a:rPr sz="1266" dirty="0">
                <a:latin typeface="Calibri"/>
                <a:ea typeface="Calibri"/>
                <a:cs typeface="Calibri"/>
                <a:sym typeface="Calibri"/>
              </a:rPr>
              <a:t>Product Demos</a:t>
            </a:r>
            <a:r>
              <a:rPr lang="en-US" sz="1266" dirty="0">
                <a:latin typeface="Calibri"/>
                <a:ea typeface="Calibri"/>
                <a:cs typeface="Calibri"/>
                <a:sym typeface="Calibri"/>
              </a:rPr>
              <a:t>, Policies</a:t>
            </a:r>
            <a:endParaRPr sz="1266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Shape 34"/>
          <p:cNvSpPr/>
          <p:nvPr/>
        </p:nvSpPr>
        <p:spPr>
          <a:xfrm>
            <a:off x="467587" y="2092134"/>
            <a:ext cx="8150626" cy="1606500"/>
          </a:xfrm>
          <a:prstGeom prst="rightArrow">
            <a:avLst>
              <a:gd name="adj1" fmla="val 100000"/>
              <a:gd name="adj2" fmla="val 17542"/>
            </a:avLst>
          </a:prstGeom>
          <a:solidFill>
            <a:srgbClr val="F4CF56"/>
          </a:solidFill>
          <a:ln w="12700">
            <a:solidFill>
              <a:srgbClr val="5B9BD5"/>
            </a:solidFill>
            <a:miter/>
          </a:ln>
        </p:spPr>
        <p:txBody>
          <a:bodyPr lIns="32146" rIns="32146" anchor="ctr"/>
          <a:lstStyle/>
          <a:p>
            <a:pPr defTabSz="642915">
              <a:defRPr sz="1800">
                <a:latin typeface="Calibri"/>
                <a:ea typeface="Calibri"/>
                <a:cs typeface="Calibri"/>
                <a:sym typeface="Calibri"/>
              </a:defRPr>
            </a:pPr>
            <a:endParaRPr sz="1266"/>
          </a:p>
        </p:txBody>
      </p:sp>
      <p:sp>
        <p:nvSpPr>
          <p:cNvPr id="15" name="Shape 44"/>
          <p:cNvSpPr/>
          <p:nvPr/>
        </p:nvSpPr>
        <p:spPr>
          <a:xfrm>
            <a:off x="2333411" y="3397523"/>
            <a:ext cx="2617208" cy="253125"/>
          </a:xfrm>
          <a:prstGeom prst="homePlate">
            <a:avLst/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 algn="l"/>
            <a:r>
              <a:rPr lang="en-US" sz="1266" dirty="0"/>
              <a:t>Secure Medical App</a:t>
            </a:r>
            <a:endParaRPr sz="1266" dirty="0"/>
          </a:p>
        </p:txBody>
      </p:sp>
      <p:sp>
        <p:nvSpPr>
          <p:cNvPr id="16" name="Shape 45"/>
          <p:cNvSpPr/>
          <p:nvPr/>
        </p:nvSpPr>
        <p:spPr>
          <a:xfrm>
            <a:off x="845470" y="2133992"/>
            <a:ext cx="2268185" cy="253125"/>
          </a:xfrm>
          <a:prstGeom prst="rightArrow">
            <a:avLst>
              <a:gd name="adj1" fmla="val 100000"/>
              <a:gd name="adj2" fmla="val 26669"/>
            </a:avLst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 algn="l"/>
            <a:r>
              <a:rPr lang="en-US" sz="1266" dirty="0"/>
              <a:t>Secure Mobile App (M-Crypt)</a:t>
            </a:r>
            <a:endParaRPr sz="1266" dirty="0"/>
          </a:p>
        </p:txBody>
      </p:sp>
      <p:sp>
        <p:nvSpPr>
          <p:cNvPr id="17" name="Shape 46"/>
          <p:cNvSpPr/>
          <p:nvPr/>
        </p:nvSpPr>
        <p:spPr>
          <a:xfrm>
            <a:off x="1515174" y="2419536"/>
            <a:ext cx="2774138" cy="253125"/>
          </a:xfrm>
          <a:prstGeom prst="homePlate">
            <a:avLst/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 algn="l"/>
            <a:r>
              <a:rPr lang="en-US" sz="1266" dirty="0"/>
              <a:t>Web Security Analyzer</a:t>
            </a:r>
            <a:endParaRPr sz="1266" dirty="0"/>
          </a:p>
        </p:txBody>
      </p:sp>
      <p:grpSp>
        <p:nvGrpSpPr>
          <p:cNvPr id="26" name="Group 25"/>
          <p:cNvGrpSpPr/>
          <p:nvPr/>
        </p:nvGrpSpPr>
        <p:grpSpPr>
          <a:xfrm>
            <a:off x="468281" y="3730809"/>
            <a:ext cx="8156095" cy="2466851"/>
            <a:chOff x="1546982" y="5035687"/>
            <a:chExt cx="10125766" cy="2488926"/>
          </a:xfrm>
        </p:grpSpPr>
        <p:sp>
          <p:nvSpPr>
            <p:cNvPr id="18" name="Shape 32"/>
            <p:cNvSpPr/>
            <p:nvPr/>
          </p:nvSpPr>
          <p:spPr>
            <a:xfrm>
              <a:off x="1554495" y="5035687"/>
              <a:ext cx="10118253" cy="2488926"/>
            </a:xfrm>
            <a:prstGeom prst="rightArrow">
              <a:avLst>
                <a:gd name="adj1" fmla="val 99390"/>
                <a:gd name="adj2" fmla="val 11484"/>
              </a:avLst>
            </a:prstGeom>
            <a:solidFill>
              <a:srgbClr val="D76477"/>
            </a:solidFill>
            <a:ln w="6350">
              <a:solidFill>
                <a:srgbClr val="4472C4"/>
              </a:solidFill>
              <a:miter/>
            </a:ln>
          </p:spPr>
          <p:txBody>
            <a:bodyPr lIns="32146" rIns="32146" anchor="ctr"/>
            <a:lstStyle/>
            <a:p>
              <a:pPr defTabSz="642915">
                <a:defRPr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 sz="1266"/>
            </a:p>
          </p:txBody>
        </p:sp>
        <p:sp>
          <p:nvSpPr>
            <p:cNvPr id="19" name="Shape 33"/>
            <p:cNvSpPr/>
            <p:nvPr/>
          </p:nvSpPr>
          <p:spPr>
            <a:xfrm>
              <a:off x="1546982" y="5205729"/>
              <a:ext cx="456811" cy="2308324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vert="vert270" lIns="32146" rIns="32146">
              <a:spAutoFit/>
            </a:bodyPr>
            <a:lstStyle>
              <a:lvl1pPr algn="l"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 algn="ctr"/>
              <a:r>
                <a:rPr sz="1969" dirty="0"/>
                <a:t>RESEARCH</a:t>
              </a:r>
            </a:p>
          </p:txBody>
        </p:sp>
        <p:sp>
          <p:nvSpPr>
            <p:cNvPr id="20" name="Shape 38"/>
            <p:cNvSpPr/>
            <p:nvPr/>
          </p:nvSpPr>
          <p:spPr>
            <a:xfrm>
              <a:off x="2346646" y="5942583"/>
              <a:ext cx="8661187" cy="321021"/>
            </a:xfrm>
            <a:prstGeom prst="homePlate">
              <a:avLst/>
            </a:prstGeom>
            <a:solidFill>
              <a:srgbClr val="FFFFFF"/>
            </a:solidFill>
            <a:ln w="12700">
              <a:solidFill>
                <a:srgbClr val="5B9BD5"/>
              </a:solidFill>
              <a:miter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32146" rIns="32146" anchor="ctr"/>
            <a:lstStyle>
              <a:lvl1pPr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 algn="l"/>
              <a:r>
                <a:rPr lang="en-US" sz="1266" dirty="0"/>
                <a:t>Authentication (Graphical, Social Media, PKI, Product Verification)</a:t>
              </a:r>
              <a:endParaRPr sz="1266" dirty="0"/>
            </a:p>
          </p:txBody>
        </p:sp>
        <p:sp>
          <p:nvSpPr>
            <p:cNvPr id="21" name="Shape 39"/>
            <p:cNvSpPr/>
            <p:nvPr/>
          </p:nvSpPr>
          <p:spPr>
            <a:xfrm>
              <a:off x="2346646" y="6314698"/>
              <a:ext cx="3876129" cy="321791"/>
            </a:xfrm>
            <a:prstGeom prst="rightArrow">
              <a:avLst>
                <a:gd name="adj1" fmla="val 100000"/>
                <a:gd name="adj2" fmla="val 53025"/>
              </a:avLst>
            </a:prstGeom>
            <a:solidFill>
              <a:srgbClr val="FFFFFF"/>
            </a:solidFill>
            <a:ln w="12700">
              <a:solidFill>
                <a:srgbClr val="5B9BD5"/>
              </a:solidFill>
              <a:miter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32146" rIns="32146" anchor="ctr"/>
            <a:lstStyle>
              <a:lvl1pPr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 algn="l"/>
              <a:r>
                <a:rPr lang="en-US" sz="1266" dirty="0"/>
                <a:t>Security Awareness Framework</a:t>
              </a:r>
              <a:endParaRPr sz="1266" dirty="0"/>
            </a:p>
          </p:txBody>
        </p:sp>
        <p:sp>
          <p:nvSpPr>
            <p:cNvPr id="23" name="Shape 41"/>
            <p:cNvSpPr/>
            <p:nvPr/>
          </p:nvSpPr>
          <p:spPr>
            <a:xfrm>
              <a:off x="2008492" y="5512283"/>
              <a:ext cx="1861695" cy="366011"/>
            </a:xfrm>
            <a:prstGeom prst="homePlate">
              <a:avLst/>
            </a:prstGeom>
            <a:solidFill>
              <a:srgbClr val="FFFFFF"/>
            </a:solidFill>
            <a:ln w="12700">
              <a:solidFill>
                <a:srgbClr val="5B9BD5"/>
              </a:solidFill>
              <a:miter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32146" rIns="32146" anchor="ctr"/>
            <a:lstStyle>
              <a:lvl1pPr algn="l"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rPr lang="en-US" sz="1266" dirty="0"/>
                <a:t>Intrusion Detection</a:t>
              </a:r>
              <a:endParaRPr sz="1266" dirty="0"/>
            </a:p>
          </p:txBody>
        </p:sp>
        <p:sp>
          <p:nvSpPr>
            <p:cNvPr id="24" name="Shape 42"/>
            <p:cNvSpPr/>
            <p:nvPr/>
          </p:nvSpPr>
          <p:spPr>
            <a:xfrm>
              <a:off x="2008493" y="5115845"/>
              <a:ext cx="3519235" cy="321791"/>
            </a:xfrm>
            <a:prstGeom prst="homePlate">
              <a:avLst/>
            </a:prstGeom>
            <a:solidFill>
              <a:srgbClr val="FFFFFF"/>
            </a:solidFill>
            <a:ln w="12700">
              <a:solidFill>
                <a:srgbClr val="5B9BD5"/>
              </a:solidFill>
              <a:miter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32146" rIns="32146" anchor="ctr"/>
            <a:lstStyle>
              <a:lvl1pPr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 algn="l"/>
              <a:r>
                <a:rPr lang="en-US" sz="1266" dirty="0"/>
                <a:t>Digital Audio Analysis</a:t>
              </a:r>
              <a:endParaRPr sz="1266" dirty="0"/>
            </a:p>
          </p:txBody>
        </p:sp>
        <p:sp>
          <p:nvSpPr>
            <p:cNvPr id="25" name="Shape 43"/>
            <p:cNvSpPr/>
            <p:nvPr/>
          </p:nvSpPr>
          <p:spPr>
            <a:xfrm>
              <a:off x="3316902" y="7090414"/>
              <a:ext cx="5963059" cy="321791"/>
            </a:xfrm>
            <a:prstGeom prst="homePlate">
              <a:avLst/>
            </a:prstGeom>
            <a:solidFill>
              <a:srgbClr val="FFFFFF"/>
            </a:solidFill>
            <a:ln w="12700">
              <a:solidFill>
                <a:srgbClr val="5B9BD5"/>
              </a:solidFill>
              <a:miter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32146" rIns="32146" anchor="ctr"/>
            <a:lstStyle>
              <a:lvl1pPr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 algn="l"/>
              <a:r>
                <a:rPr lang="en-US" sz="1266" dirty="0"/>
                <a:t>Secure Mobile Framework (Medical Apps, Confidentiality Apps)</a:t>
              </a:r>
              <a:endParaRPr sz="1266" dirty="0"/>
            </a:p>
          </p:txBody>
        </p:sp>
      </p:grpSp>
      <p:sp>
        <p:nvSpPr>
          <p:cNvPr id="27" name="Shape 33"/>
          <p:cNvSpPr/>
          <p:nvPr/>
        </p:nvSpPr>
        <p:spPr>
          <a:xfrm>
            <a:off x="477583" y="2533850"/>
            <a:ext cx="367952" cy="1179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vert="vert270" wrap="square" lIns="32146" rIns="32146">
            <a:spAutoFit/>
          </a:bodyPr>
          <a:lstStyle>
            <a:lvl1pPr algn="l"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 algn="ctr"/>
            <a:r>
              <a:rPr lang="en-MY" sz="1969" dirty="0"/>
              <a:t>DEV</a:t>
            </a:r>
            <a:endParaRPr sz="1969" dirty="0"/>
          </a:p>
        </p:txBody>
      </p:sp>
      <p:sp>
        <p:nvSpPr>
          <p:cNvPr id="29" name="Shape 46"/>
          <p:cNvSpPr/>
          <p:nvPr/>
        </p:nvSpPr>
        <p:spPr>
          <a:xfrm>
            <a:off x="1726980" y="2712860"/>
            <a:ext cx="3168764" cy="364783"/>
          </a:xfrm>
          <a:prstGeom prst="rightArrow">
            <a:avLst>
              <a:gd name="adj1" fmla="val 100000"/>
              <a:gd name="adj2" fmla="val 53025"/>
            </a:avLst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US" sz="1266" dirty="0"/>
              <a:t>Online-Quran Authentication/Verification Tool</a:t>
            </a:r>
            <a:endParaRPr sz="1266" dirty="0"/>
          </a:p>
        </p:txBody>
      </p:sp>
      <p:sp>
        <p:nvSpPr>
          <p:cNvPr id="30" name="Shape 44"/>
          <p:cNvSpPr/>
          <p:nvPr/>
        </p:nvSpPr>
        <p:spPr>
          <a:xfrm>
            <a:off x="1726980" y="3108945"/>
            <a:ext cx="2562332" cy="253125"/>
          </a:xfrm>
          <a:prstGeom prst="rightArrow">
            <a:avLst>
              <a:gd name="adj1" fmla="val 100000"/>
              <a:gd name="adj2" fmla="val 53025"/>
            </a:avLst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US" sz="1266" dirty="0"/>
              <a:t>Audio Forensic Tool (</a:t>
            </a:r>
            <a:r>
              <a:rPr lang="en-US" sz="1266" dirty="0" err="1"/>
              <a:t>AudInquire</a:t>
            </a:r>
            <a:r>
              <a:rPr lang="en-US" sz="1266" dirty="0"/>
              <a:t>)</a:t>
            </a:r>
            <a:endParaRPr sz="1266" dirty="0"/>
          </a:p>
        </p:txBody>
      </p:sp>
      <p:sp>
        <p:nvSpPr>
          <p:cNvPr id="31" name="Shape 44"/>
          <p:cNvSpPr/>
          <p:nvPr/>
        </p:nvSpPr>
        <p:spPr>
          <a:xfrm>
            <a:off x="4187581" y="2133630"/>
            <a:ext cx="2617208" cy="253125"/>
          </a:xfrm>
          <a:prstGeom prst="homePlate">
            <a:avLst/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 algn="l"/>
            <a:r>
              <a:rPr lang="en-US" sz="1266" dirty="0"/>
              <a:t>Cert-less PKI </a:t>
            </a:r>
            <a:endParaRPr sz="1266" dirty="0"/>
          </a:p>
        </p:txBody>
      </p:sp>
      <p:sp>
        <p:nvSpPr>
          <p:cNvPr id="32" name="Shape 44"/>
          <p:cNvSpPr/>
          <p:nvPr/>
        </p:nvSpPr>
        <p:spPr>
          <a:xfrm>
            <a:off x="4969530" y="2449115"/>
            <a:ext cx="3113108" cy="253125"/>
          </a:xfrm>
          <a:prstGeom prst="homePlate">
            <a:avLst/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 algn="l"/>
            <a:r>
              <a:rPr lang="en-US" sz="1266" dirty="0"/>
              <a:t> Social Network Analyzer </a:t>
            </a:r>
            <a:endParaRPr sz="1266" dirty="0"/>
          </a:p>
        </p:txBody>
      </p:sp>
      <p:sp>
        <p:nvSpPr>
          <p:cNvPr id="33" name="Shape 44"/>
          <p:cNvSpPr/>
          <p:nvPr/>
        </p:nvSpPr>
        <p:spPr>
          <a:xfrm>
            <a:off x="4430829" y="3110839"/>
            <a:ext cx="2896768" cy="253125"/>
          </a:xfrm>
          <a:prstGeom prst="rightArrow">
            <a:avLst>
              <a:gd name="adj1" fmla="val 100000"/>
              <a:gd name="adj2" fmla="val 53025"/>
            </a:avLst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 algn="l"/>
            <a:r>
              <a:rPr lang="en-US" sz="1266" dirty="0"/>
              <a:t>Image Forensic Tool (</a:t>
            </a:r>
            <a:r>
              <a:rPr lang="en-US" sz="1266" dirty="0" err="1"/>
              <a:t>Ainquire</a:t>
            </a:r>
            <a:r>
              <a:rPr lang="en-US" sz="1266" dirty="0"/>
              <a:t>)</a:t>
            </a:r>
          </a:p>
        </p:txBody>
      </p:sp>
      <p:sp>
        <p:nvSpPr>
          <p:cNvPr id="34" name="Shape 46"/>
          <p:cNvSpPr/>
          <p:nvPr/>
        </p:nvSpPr>
        <p:spPr>
          <a:xfrm>
            <a:off x="5506179" y="2748390"/>
            <a:ext cx="2633188" cy="341646"/>
          </a:xfrm>
          <a:prstGeom prst="homePlate">
            <a:avLst/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 algn="l"/>
            <a:r>
              <a:rPr lang="en-US" sz="1266" dirty="0"/>
              <a:t>Online-Hadith Authentication/Verification Tool</a:t>
            </a:r>
            <a:endParaRPr sz="1266" dirty="0"/>
          </a:p>
        </p:txBody>
      </p:sp>
      <p:sp>
        <p:nvSpPr>
          <p:cNvPr id="35" name="Shape 41"/>
          <p:cNvSpPr/>
          <p:nvPr/>
        </p:nvSpPr>
        <p:spPr>
          <a:xfrm>
            <a:off x="2416257" y="4194024"/>
            <a:ext cx="1812116" cy="362463"/>
          </a:xfrm>
          <a:prstGeom prst="homePlate">
            <a:avLst/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algn="l"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US" sz="1266" dirty="0"/>
              <a:t>Mobile Intrusion Detection</a:t>
            </a:r>
            <a:endParaRPr sz="1266" dirty="0"/>
          </a:p>
        </p:txBody>
      </p:sp>
      <p:sp>
        <p:nvSpPr>
          <p:cNvPr id="36" name="Shape 41"/>
          <p:cNvSpPr/>
          <p:nvPr/>
        </p:nvSpPr>
        <p:spPr>
          <a:xfrm>
            <a:off x="4289311" y="4196752"/>
            <a:ext cx="3793326" cy="361969"/>
          </a:xfrm>
          <a:prstGeom prst="homePlate">
            <a:avLst/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algn="l"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US" sz="1266" dirty="0"/>
              <a:t>Social Network Intrusion Detection</a:t>
            </a:r>
            <a:endParaRPr sz="1266" dirty="0"/>
          </a:p>
        </p:txBody>
      </p:sp>
      <p:sp>
        <p:nvSpPr>
          <p:cNvPr id="37" name="Shape 42"/>
          <p:cNvSpPr/>
          <p:nvPr/>
        </p:nvSpPr>
        <p:spPr>
          <a:xfrm>
            <a:off x="3706347" y="3811266"/>
            <a:ext cx="2656844" cy="318938"/>
          </a:xfrm>
          <a:prstGeom prst="rightArrow">
            <a:avLst>
              <a:gd name="adj1" fmla="val 100000"/>
              <a:gd name="adj2" fmla="val 53025"/>
            </a:avLst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 algn="l"/>
            <a:r>
              <a:rPr lang="en-US" sz="1266" dirty="0"/>
              <a:t>Digital Image Analysis</a:t>
            </a:r>
            <a:endParaRPr sz="1266" dirty="0"/>
          </a:p>
        </p:txBody>
      </p:sp>
      <p:sp>
        <p:nvSpPr>
          <p:cNvPr id="38" name="Shape 42"/>
          <p:cNvSpPr/>
          <p:nvPr/>
        </p:nvSpPr>
        <p:spPr>
          <a:xfrm>
            <a:off x="6406481" y="3823634"/>
            <a:ext cx="1676156" cy="318938"/>
          </a:xfrm>
          <a:prstGeom prst="rightArrow">
            <a:avLst>
              <a:gd name="adj1" fmla="val 100000"/>
              <a:gd name="adj2" fmla="val 53025"/>
            </a:avLst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 algn="l"/>
            <a:r>
              <a:rPr lang="en-US" sz="1266" dirty="0"/>
              <a:t>Digital Video Analysis</a:t>
            </a:r>
            <a:endParaRPr sz="1266" dirty="0"/>
          </a:p>
        </p:txBody>
      </p:sp>
      <p:sp>
        <p:nvSpPr>
          <p:cNvPr id="39" name="Shape 43"/>
          <p:cNvSpPr/>
          <p:nvPr/>
        </p:nvSpPr>
        <p:spPr>
          <a:xfrm>
            <a:off x="3321873" y="5397405"/>
            <a:ext cx="4760764" cy="318272"/>
          </a:xfrm>
          <a:prstGeom prst="rightArrow">
            <a:avLst>
              <a:gd name="adj1" fmla="val 100000"/>
              <a:gd name="adj2" fmla="val 53025"/>
            </a:avLst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 algn="l"/>
            <a:r>
              <a:rPr lang="en-US" sz="1266" dirty="0"/>
              <a:t>Security Governance, Risk and Compliance</a:t>
            </a:r>
            <a:endParaRPr sz="1266" dirty="0"/>
          </a:p>
        </p:txBody>
      </p:sp>
      <p:sp>
        <p:nvSpPr>
          <p:cNvPr id="40" name="Shape 43"/>
          <p:cNvSpPr/>
          <p:nvPr/>
        </p:nvSpPr>
        <p:spPr>
          <a:xfrm>
            <a:off x="5499565" y="5004326"/>
            <a:ext cx="2610447" cy="318938"/>
          </a:xfrm>
          <a:prstGeom prst="rightArrow">
            <a:avLst>
              <a:gd name="adj1" fmla="val 100000"/>
              <a:gd name="adj2" fmla="val 53025"/>
            </a:avLst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 algn="l"/>
            <a:r>
              <a:rPr lang="en-US" sz="1266" dirty="0"/>
              <a:t>Cyber-Resilient </a:t>
            </a:r>
            <a:endParaRPr sz="1266" dirty="0"/>
          </a:p>
        </p:txBody>
      </p:sp>
      <p:sp>
        <p:nvSpPr>
          <p:cNvPr id="41" name="Shape 101"/>
          <p:cNvSpPr/>
          <p:nvPr/>
        </p:nvSpPr>
        <p:spPr>
          <a:xfrm>
            <a:off x="0" y="0"/>
            <a:ext cx="9143999" cy="539781"/>
          </a:xfrm>
          <a:prstGeom prst="rect">
            <a:avLst/>
          </a:prstGeom>
          <a:blipFill rotWithShape="1">
            <a:blip r:embed="rId2">
              <a:alphaModFix/>
            </a:blip>
            <a:tile tx="0" ty="0" sx="100000" sy="100000" flip="none" algn="tl"/>
          </a:blipFill>
          <a:ln>
            <a:noFill/>
          </a:ln>
        </p:spPr>
        <p:txBody>
          <a:bodyPr lIns="35719" tIns="35719" rIns="35719" bIns="35719" anchor="ctr" anchorCtr="0">
            <a:noAutofit/>
          </a:bodyPr>
          <a:lstStyle/>
          <a:p>
            <a:pPr algn="ctr">
              <a:buClr>
                <a:schemeClr val="dk1"/>
              </a:buClr>
              <a:buSzPct val="25000"/>
            </a:pPr>
            <a:r>
              <a:rPr lang="en-MY" sz="1687" b="1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  <a:rtl val="0"/>
              </a:rPr>
              <a:t>DIGITAL SECURITY RESEARCH ROADMAP</a:t>
            </a:r>
          </a:p>
        </p:txBody>
      </p:sp>
    </p:spTree>
    <p:extLst>
      <p:ext uri="{BB962C8B-B14F-4D97-AF65-F5344CB8AC3E}">
        <p14:creationId xmlns:p14="http://schemas.microsoft.com/office/powerpoint/2010/main" val="199186374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"/>
            <a:ext cx="9144000" cy="53978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noAutofit/>
          </a:bodyPr>
          <a:lstStyle/>
          <a:p>
            <a:pPr algn="ctr" defTabSz="410751" latinLnBrk="1" hangingPunct="0"/>
            <a:r>
              <a:rPr lang="en-MY" sz="2400" dirty="0">
                <a:ln w="0"/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CLOUD COMPUTING RESEARCH ROADMAP</a:t>
            </a:r>
            <a:endParaRPr lang="en-MY" sz="2400" dirty="0">
              <a:ln w="0"/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67587" y="1196604"/>
          <a:ext cx="8150625" cy="51613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5625"/>
                <a:gridCol w="1265625"/>
                <a:gridCol w="1265625"/>
                <a:gridCol w="1265625"/>
                <a:gridCol w="1265625"/>
                <a:gridCol w="1265625"/>
                <a:gridCol w="556875"/>
              </a:tblGrid>
              <a:tr h="476140"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38584"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73873"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651797"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 smtClean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0939"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2015</a:t>
                      </a:r>
                      <a:endParaRPr lang="en-MY" sz="1400" dirty="0"/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2016</a:t>
                      </a:r>
                      <a:endParaRPr lang="en-MY" sz="1400" dirty="0"/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2017</a:t>
                      </a:r>
                      <a:endParaRPr lang="en-MY" sz="1400" dirty="0"/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2018</a:t>
                      </a:r>
                      <a:endParaRPr lang="en-MY" sz="1400" dirty="0"/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2019</a:t>
                      </a:r>
                      <a:endParaRPr lang="en-MY" sz="1400" dirty="0"/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2020</a:t>
                      </a:r>
                      <a:endParaRPr lang="en-MY" sz="1400" dirty="0"/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2" name="Shape 35"/>
          <p:cNvSpPr/>
          <p:nvPr/>
        </p:nvSpPr>
        <p:spPr>
          <a:xfrm>
            <a:off x="2997593" y="1324331"/>
            <a:ext cx="5620620" cy="488625"/>
          </a:xfrm>
          <a:prstGeom prst="rightArrow">
            <a:avLst>
              <a:gd name="adj1" fmla="val 100000"/>
              <a:gd name="adj2" fmla="val 23058"/>
            </a:avLst>
          </a:prstGeom>
          <a:solidFill>
            <a:srgbClr val="40BD58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/>
          <a:lstStyle/>
          <a:p>
            <a:pPr defTabSz="642915">
              <a:defRPr sz="1800"/>
            </a:pPr>
            <a:r>
              <a:rPr lang="en-MY" sz="1266" b="1" dirty="0">
                <a:latin typeface="Calibri"/>
                <a:ea typeface="Calibri"/>
                <a:cs typeface="Calibri"/>
                <a:sym typeface="Calibri"/>
              </a:rPr>
              <a:t>Commercialise</a:t>
            </a:r>
          </a:p>
          <a:p>
            <a:pPr defTabSz="642915">
              <a:defRPr sz="1800"/>
            </a:pPr>
            <a:r>
              <a:rPr sz="1266" dirty="0">
                <a:latin typeface="Calibri"/>
                <a:ea typeface="Calibri"/>
                <a:cs typeface="Calibri"/>
                <a:sym typeface="Calibri"/>
              </a:rPr>
              <a:t>Patents, Cloud OS, Cloud Apps. Profiling, Mobile Cloud Apps</a:t>
            </a:r>
          </a:p>
        </p:txBody>
      </p:sp>
      <p:sp>
        <p:nvSpPr>
          <p:cNvPr id="13" name="Shape 37"/>
          <p:cNvSpPr/>
          <p:nvPr/>
        </p:nvSpPr>
        <p:spPr>
          <a:xfrm>
            <a:off x="467587" y="1943674"/>
            <a:ext cx="8150625" cy="491617"/>
          </a:xfrm>
          <a:prstGeom prst="rightArrow">
            <a:avLst>
              <a:gd name="adj1" fmla="val 96367"/>
              <a:gd name="adj2" fmla="val 19842"/>
            </a:avLst>
          </a:prstGeom>
          <a:solidFill>
            <a:srgbClr val="CB81E3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/>
          <a:lstStyle/>
          <a:p>
            <a:pPr defTabSz="642915">
              <a:defRPr sz="1800"/>
            </a:pPr>
            <a:r>
              <a:rPr lang="en-MY" sz="1266" b="1" dirty="0">
                <a:latin typeface="Calibri"/>
                <a:ea typeface="Calibri"/>
                <a:cs typeface="Calibri"/>
                <a:sym typeface="Calibri"/>
              </a:rPr>
              <a:t>Publicise</a:t>
            </a:r>
          </a:p>
          <a:p>
            <a:pPr defTabSz="642915">
              <a:defRPr sz="1800"/>
            </a:pPr>
            <a:r>
              <a:rPr sz="1266" dirty="0">
                <a:latin typeface="Calibri"/>
                <a:ea typeface="Calibri"/>
                <a:cs typeface="Calibri"/>
                <a:sym typeface="Calibri"/>
              </a:rPr>
              <a:t>Publications, Training and Courses, Public Talks, Product Demos</a:t>
            </a:r>
          </a:p>
        </p:txBody>
      </p:sp>
      <p:sp>
        <p:nvSpPr>
          <p:cNvPr id="14" name="Shape 34"/>
          <p:cNvSpPr/>
          <p:nvPr/>
        </p:nvSpPr>
        <p:spPr>
          <a:xfrm>
            <a:off x="467587" y="2724652"/>
            <a:ext cx="8150626" cy="1168025"/>
          </a:xfrm>
          <a:prstGeom prst="rightArrow">
            <a:avLst>
              <a:gd name="adj1" fmla="val 100000"/>
              <a:gd name="adj2" fmla="val 17542"/>
            </a:avLst>
          </a:prstGeom>
          <a:solidFill>
            <a:srgbClr val="F4CF56"/>
          </a:solidFill>
          <a:ln w="12700">
            <a:solidFill>
              <a:srgbClr val="5B9BD5"/>
            </a:solidFill>
            <a:miter/>
          </a:ln>
        </p:spPr>
        <p:txBody>
          <a:bodyPr lIns="32146" rIns="32146" anchor="ctr"/>
          <a:lstStyle/>
          <a:p>
            <a:pPr defTabSz="642915">
              <a:defRPr sz="1800">
                <a:latin typeface="Calibri"/>
                <a:ea typeface="Calibri"/>
                <a:cs typeface="Calibri"/>
                <a:sym typeface="Calibri"/>
              </a:defRPr>
            </a:pPr>
            <a:endParaRPr sz="1266"/>
          </a:p>
        </p:txBody>
      </p:sp>
      <p:sp>
        <p:nvSpPr>
          <p:cNvPr id="15" name="Shape 44"/>
          <p:cNvSpPr/>
          <p:nvPr/>
        </p:nvSpPr>
        <p:spPr>
          <a:xfrm>
            <a:off x="837159" y="3404925"/>
            <a:ext cx="2806154" cy="430313"/>
          </a:xfrm>
          <a:prstGeom prst="rightArrow">
            <a:avLst>
              <a:gd name="adj1" fmla="val 100000"/>
              <a:gd name="adj2" fmla="val 53025"/>
            </a:avLst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MY" sz="1266" dirty="0" smtClean="0"/>
              <a:t> </a:t>
            </a:r>
            <a:r>
              <a:rPr sz="1266" dirty="0" smtClean="0"/>
              <a:t>Cloud </a:t>
            </a:r>
            <a:r>
              <a:rPr sz="1266" dirty="0"/>
              <a:t>OS</a:t>
            </a:r>
          </a:p>
        </p:txBody>
      </p:sp>
      <p:sp>
        <p:nvSpPr>
          <p:cNvPr id="16" name="Shape 45"/>
          <p:cNvSpPr/>
          <p:nvPr/>
        </p:nvSpPr>
        <p:spPr>
          <a:xfrm>
            <a:off x="833854" y="2795854"/>
            <a:ext cx="2163739" cy="430313"/>
          </a:xfrm>
          <a:prstGeom prst="rightArrow">
            <a:avLst>
              <a:gd name="adj1" fmla="val 100000"/>
              <a:gd name="adj2" fmla="val 26669"/>
            </a:avLst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sz="1266" dirty="0"/>
              <a:t>Mobile Cloud App Exec Framework</a:t>
            </a:r>
          </a:p>
        </p:txBody>
      </p:sp>
      <p:sp>
        <p:nvSpPr>
          <p:cNvPr id="17" name="Shape 46"/>
          <p:cNvSpPr/>
          <p:nvPr/>
        </p:nvSpPr>
        <p:spPr>
          <a:xfrm>
            <a:off x="3171825" y="2809838"/>
            <a:ext cx="5213150" cy="430313"/>
          </a:xfrm>
          <a:prstGeom prst="rightArrow">
            <a:avLst>
              <a:gd name="adj1" fmla="val 100000"/>
              <a:gd name="adj2" fmla="val 53025"/>
            </a:avLst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sz="1266" dirty="0"/>
              <a:t>Cloud Application Profiling Tools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462118" y="4026142"/>
            <a:ext cx="8156095" cy="1895927"/>
            <a:chOff x="1546982" y="4887178"/>
            <a:chExt cx="10125766" cy="2696429"/>
          </a:xfrm>
        </p:grpSpPr>
        <p:sp>
          <p:nvSpPr>
            <p:cNvPr id="18" name="Shape 32"/>
            <p:cNvSpPr/>
            <p:nvPr/>
          </p:nvSpPr>
          <p:spPr>
            <a:xfrm>
              <a:off x="1554495" y="4887178"/>
              <a:ext cx="10118253" cy="2696429"/>
            </a:xfrm>
            <a:prstGeom prst="rightArrow">
              <a:avLst>
                <a:gd name="adj1" fmla="val 99390"/>
                <a:gd name="adj2" fmla="val 11484"/>
              </a:avLst>
            </a:prstGeom>
            <a:solidFill>
              <a:srgbClr val="D76477"/>
            </a:solidFill>
            <a:ln w="6350">
              <a:solidFill>
                <a:srgbClr val="4472C4"/>
              </a:solidFill>
              <a:miter/>
            </a:ln>
          </p:spPr>
          <p:txBody>
            <a:bodyPr lIns="32146" rIns="32146" anchor="ctr"/>
            <a:lstStyle/>
            <a:p>
              <a:pPr defTabSz="642915">
                <a:defRPr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 sz="1266"/>
            </a:p>
          </p:txBody>
        </p:sp>
        <p:sp>
          <p:nvSpPr>
            <p:cNvPr id="19" name="Shape 33"/>
            <p:cNvSpPr/>
            <p:nvPr/>
          </p:nvSpPr>
          <p:spPr>
            <a:xfrm>
              <a:off x="1546982" y="5205729"/>
              <a:ext cx="456811" cy="2308325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vert="vert270" lIns="32146" rIns="32146">
              <a:spAutoFit/>
            </a:bodyPr>
            <a:lstStyle>
              <a:lvl1pPr algn="l"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 algn="ctr"/>
              <a:r>
                <a:rPr sz="1969" dirty="0"/>
                <a:t>RESEARCH</a:t>
              </a:r>
            </a:p>
          </p:txBody>
        </p:sp>
        <p:sp>
          <p:nvSpPr>
            <p:cNvPr id="20" name="Shape 38"/>
            <p:cNvSpPr/>
            <p:nvPr/>
          </p:nvSpPr>
          <p:spPr>
            <a:xfrm>
              <a:off x="2008494" y="6939278"/>
              <a:ext cx="2686271" cy="540000"/>
            </a:xfrm>
            <a:prstGeom prst="rightArrow">
              <a:avLst>
                <a:gd name="adj1" fmla="val 100000"/>
                <a:gd name="adj2" fmla="val 36582"/>
              </a:avLst>
            </a:prstGeom>
            <a:solidFill>
              <a:srgbClr val="FFFFFF"/>
            </a:solidFill>
            <a:ln w="12700">
              <a:solidFill>
                <a:srgbClr val="5B9BD5"/>
              </a:solidFill>
              <a:miter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32146" rIns="32146" anchor="ctr"/>
            <a:lstStyle>
              <a:lvl1pPr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rPr sz="1266" dirty="0"/>
                <a:t>Virtualization Optimization</a:t>
              </a:r>
            </a:p>
          </p:txBody>
        </p:sp>
        <p:sp>
          <p:nvSpPr>
            <p:cNvPr id="21" name="Shape 39"/>
            <p:cNvSpPr/>
            <p:nvPr/>
          </p:nvSpPr>
          <p:spPr>
            <a:xfrm>
              <a:off x="5496424" y="6322093"/>
              <a:ext cx="5886760" cy="540000"/>
            </a:xfrm>
            <a:prstGeom prst="rightArrow">
              <a:avLst>
                <a:gd name="adj1" fmla="val 100000"/>
                <a:gd name="adj2" fmla="val 53025"/>
              </a:avLst>
            </a:prstGeom>
            <a:solidFill>
              <a:srgbClr val="FFFFFF"/>
            </a:solidFill>
            <a:ln w="12700">
              <a:solidFill>
                <a:srgbClr val="5B9BD5"/>
              </a:solidFill>
              <a:miter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32146" rIns="32146" anchor="ctr"/>
            <a:lstStyle>
              <a:lvl1pPr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rPr sz="1266" dirty="0"/>
                <a:t>Vehicular Clouds</a:t>
              </a:r>
            </a:p>
          </p:txBody>
        </p:sp>
        <p:sp>
          <p:nvSpPr>
            <p:cNvPr id="22" name="Shape 40"/>
            <p:cNvSpPr/>
            <p:nvPr/>
          </p:nvSpPr>
          <p:spPr>
            <a:xfrm>
              <a:off x="5496424" y="5665317"/>
              <a:ext cx="3664569" cy="540000"/>
            </a:xfrm>
            <a:prstGeom prst="rightArrow">
              <a:avLst>
                <a:gd name="adj1" fmla="val 100000"/>
                <a:gd name="adj2" fmla="val 38376"/>
              </a:avLst>
            </a:prstGeom>
            <a:solidFill>
              <a:srgbClr val="FFFFFF"/>
            </a:solidFill>
            <a:ln w="12700">
              <a:solidFill>
                <a:srgbClr val="5B9BD5"/>
              </a:solidFill>
              <a:miter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32146" rIns="32146" anchor="ctr"/>
            <a:lstStyle>
              <a:lvl1pPr algn="l"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rPr lang="en-MY" sz="1266" dirty="0"/>
                <a:t>Hybrid Clouds</a:t>
              </a:r>
              <a:endParaRPr sz="1266" dirty="0"/>
            </a:p>
          </p:txBody>
        </p:sp>
        <p:sp>
          <p:nvSpPr>
            <p:cNvPr id="23" name="Shape 41"/>
            <p:cNvSpPr/>
            <p:nvPr/>
          </p:nvSpPr>
          <p:spPr>
            <a:xfrm>
              <a:off x="2008493" y="5665318"/>
              <a:ext cx="3487932" cy="540000"/>
            </a:xfrm>
            <a:prstGeom prst="rightArrow">
              <a:avLst>
                <a:gd name="adj1" fmla="val 100000"/>
                <a:gd name="adj2" fmla="val 26669"/>
              </a:avLst>
            </a:prstGeom>
            <a:solidFill>
              <a:srgbClr val="FFFFFF"/>
            </a:solidFill>
            <a:ln w="12700">
              <a:solidFill>
                <a:srgbClr val="5B9BD5"/>
              </a:solidFill>
              <a:miter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32146" rIns="32146" anchor="ctr"/>
            <a:lstStyle>
              <a:lvl1pPr algn="l"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rPr lang="en-US" sz="1266" dirty="0"/>
                <a:t>Architecture Independent Application Migration</a:t>
              </a:r>
            </a:p>
          </p:txBody>
        </p:sp>
        <p:sp>
          <p:nvSpPr>
            <p:cNvPr id="24" name="Shape 42"/>
            <p:cNvSpPr/>
            <p:nvPr/>
          </p:nvSpPr>
          <p:spPr>
            <a:xfrm>
              <a:off x="2008492" y="5001515"/>
              <a:ext cx="9374693" cy="540000"/>
            </a:xfrm>
            <a:prstGeom prst="rightArrow">
              <a:avLst>
                <a:gd name="adj1" fmla="val 100000"/>
                <a:gd name="adj2" fmla="val 53025"/>
              </a:avLst>
            </a:prstGeom>
            <a:solidFill>
              <a:srgbClr val="FFFFFF"/>
            </a:solidFill>
            <a:ln w="12700">
              <a:solidFill>
                <a:srgbClr val="5B9BD5"/>
              </a:solidFill>
              <a:miter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32146" rIns="32146" anchor="ctr"/>
            <a:lstStyle>
              <a:lvl1pPr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rPr sz="1266" dirty="0"/>
                <a:t>Cloud Security</a:t>
              </a:r>
            </a:p>
          </p:txBody>
        </p:sp>
        <p:sp>
          <p:nvSpPr>
            <p:cNvPr id="25" name="Shape 43"/>
            <p:cNvSpPr/>
            <p:nvPr/>
          </p:nvSpPr>
          <p:spPr>
            <a:xfrm>
              <a:off x="4694765" y="6939279"/>
              <a:ext cx="4709538" cy="540000"/>
            </a:xfrm>
            <a:prstGeom prst="rightArrow">
              <a:avLst>
                <a:gd name="adj1" fmla="val 100000"/>
                <a:gd name="adj2" fmla="val 53025"/>
              </a:avLst>
            </a:prstGeom>
            <a:solidFill>
              <a:srgbClr val="FFFFFF"/>
            </a:solidFill>
            <a:ln w="12700">
              <a:solidFill>
                <a:srgbClr val="5B9BD5"/>
              </a:solidFill>
              <a:miter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32146" rIns="32146" anchor="ctr"/>
            <a:lstStyle>
              <a:lvl1pPr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rPr sz="1266" dirty="0"/>
                <a:t>Cloud Application Profiling</a:t>
              </a:r>
            </a:p>
          </p:txBody>
        </p:sp>
      </p:grpSp>
      <p:sp>
        <p:nvSpPr>
          <p:cNvPr id="27" name="Shape 33"/>
          <p:cNvSpPr/>
          <p:nvPr/>
        </p:nvSpPr>
        <p:spPr>
          <a:xfrm>
            <a:off x="477583" y="2713494"/>
            <a:ext cx="367952" cy="1179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vert="vert270" wrap="square" lIns="32146" rIns="32146">
            <a:spAutoFit/>
          </a:bodyPr>
          <a:lstStyle>
            <a:lvl1pPr algn="l"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 algn="ctr"/>
            <a:r>
              <a:rPr lang="en-MY" sz="1969" dirty="0"/>
              <a:t>DEV</a:t>
            </a:r>
            <a:endParaRPr sz="1969" dirty="0"/>
          </a:p>
        </p:txBody>
      </p:sp>
      <p:sp>
        <p:nvSpPr>
          <p:cNvPr id="29" name="Shape 44"/>
          <p:cNvSpPr/>
          <p:nvPr/>
        </p:nvSpPr>
        <p:spPr>
          <a:xfrm>
            <a:off x="3857625" y="3404924"/>
            <a:ext cx="4527352" cy="430313"/>
          </a:xfrm>
          <a:prstGeom prst="rightArrow">
            <a:avLst>
              <a:gd name="adj1" fmla="val 100000"/>
              <a:gd name="adj2" fmla="val 53025"/>
            </a:avLst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MY" sz="1266" dirty="0" smtClean="0"/>
              <a:t> Vehicular </a:t>
            </a:r>
            <a:r>
              <a:rPr lang="en-MY" sz="1266" dirty="0"/>
              <a:t>Clouds</a:t>
            </a:r>
            <a:endParaRPr sz="1266" dirty="0"/>
          </a:p>
        </p:txBody>
      </p:sp>
      <p:sp>
        <p:nvSpPr>
          <p:cNvPr id="30" name="Shape 40"/>
          <p:cNvSpPr/>
          <p:nvPr/>
        </p:nvSpPr>
        <p:spPr>
          <a:xfrm>
            <a:off x="6595047" y="4573271"/>
            <a:ext cx="1789929" cy="379688"/>
          </a:xfrm>
          <a:prstGeom prst="rightArrow">
            <a:avLst>
              <a:gd name="adj1" fmla="val 100000"/>
              <a:gd name="adj2" fmla="val 38376"/>
            </a:avLst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algn="l"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MY" sz="1266" dirty="0"/>
              <a:t>Green Clouds</a:t>
            </a:r>
            <a:endParaRPr sz="1266" dirty="0"/>
          </a:p>
        </p:txBody>
      </p:sp>
      <p:sp>
        <p:nvSpPr>
          <p:cNvPr id="31" name="Shape 38"/>
          <p:cNvSpPr/>
          <p:nvPr/>
        </p:nvSpPr>
        <p:spPr>
          <a:xfrm>
            <a:off x="833857" y="5041057"/>
            <a:ext cx="2809455" cy="379688"/>
          </a:xfrm>
          <a:prstGeom prst="rightArrow">
            <a:avLst>
              <a:gd name="adj1" fmla="val 100000"/>
              <a:gd name="adj2" fmla="val 36582"/>
            </a:avLst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MY" sz="1266" dirty="0"/>
              <a:t>Mobile Cloud Task Scheduling</a:t>
            </a:r>
            <a:endParaRPr sz="1266" dirty="0"/>
          </a:p>
        </p:txBody>
      </p:sp>
      <p:sp>
        <p:nvSpPr>
          <p:cNvPr id="32" name="Shape 43"/>
          <p:cNvSpPr/>
          <p:nvPr/>
        </p:nvSpPr>
        <p:spPr>
          <a:xfrm>
            <a:off x="6791027" y="5506698"/>
            <a:ext cx="1593948" cy="379688"/>
          </a:xfrm>
          <a:prstGeom prst="rightArrow">
            <a:avLst>
              <a:gd name="adj1" fmla="val 100000"/>
              <a:gd name="adj2" fmla="val 53025"/>
            </a:avLst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sz="1266" dirty="0"/>
              <a:t>Cloud </a:t>
            </a:r>
            <a:r>
              <a:rPr lang="en-MY" sz="1266" dirty="0"/>
              <a:t>Of Things</a:t>
            </a:r>
            <a:endParaRPr sz="1266" dirty="0"/>
          </a:p>
        </p:txBody>
      </p:sp>
      <p:sp>
        <p:nvSpPr>
          <p:cNvPr id="28" name="Shape 101"/>
          <p:cNvSpPr/>
          <p:nvPr/>
        </p:nvSpPr>
        <p:spPr>
          <a:xfrm>
            <a:off x="0" y="0"/>
            <a:ext cx="9143999" cy="539781"/>
          </a:xfrm>
          <a:prstGeom prst="rect">
            <a:avLst/>
          </a:prstGeom>
          <a:blipFill rotWithShape="1">
            <a:blip r:embed="rId2">
              <a:alphaModFix/>
            </a:blip>
            <a:tile tx="0" ty="0" sx="100000" sy="100000" flip="none" algn="tl"/>
          </a:blipFill>
          <a:ln>
            <a:noFill/>
          </a:ln>
        </p:spPr>
        <p:txBody>
          <a:bodyPr lIns="35719" tIns="35719" rIns="35719" bIns="35719" anchor="ctr" anchorCtr="0">
            <a:noAutofit/>
          </a:bodyPr>
          <a:lstStyle/>
          <a:p>
            <a:pPr algn="ctr">
              <a:buClr>
                <a:schemeClr val="dk1"/>
              </a:buClr>
              <a:buSzPct val="25000"/>
            </a:pPr>
            <a:r>
              <a:rPr lang="en-MY" sz="1687" b="1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  <a:rtl val="0"/>
              </a:rPr>
              <a:t>CLOUD COMPUTING RESEARCH ROADMAP</a:t>
            </a:r>
          </a:p>
        </p:txBody>
      </p:sp>
    </p:spTree>
    <p:extLst>
      <p:ext uri="{BB962C8B-B14F-4D97-AF65-F5344CB8AC3E}">
        <p14:creationId xmlns:p14="http://schemas.microsoft.com/office/powerpoint/2010/main" val="188399845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/>
        </p:nvSpPr>
        <p:spPr>
          <a:xfrm>
            <a:off x="826295" y="5116324"/>
            <a:ext cx="7655133" cy="268313"/>
          </a:xfrm>
          <a:prstGeom prst="rightArrow">
            <a:avLst>
              <a:gd name="adj1" fmla="val 100000"/>
              <a:gd name="adj2" fmla="val 36582"/>
            </a:avLst>
          </a:prstGeom>
          <a:solidFill>
            <a:srgbClr val="FFFF00"/>
          </a:solidFill>
          <a:ln w="38100" cap="flat" cmpd="sng">
            <a:solidFill>
              <a:srgbClr val="3C78D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32133" tIns="32133" rIns="32133" bIns="32133" anchor="ctr" anchorCtr="0">
            <a:noAutofit/>
          </a:bodyPr>
          <a:lstStyle/>
          <a:p>
            <a:pPr algn="r">
              <a:buClr>
                <a:srgbClr val="000000"/>
              </a:buClr>
              <a:buSzPct val="25000"/>
            </a:pPr>
            <a:r>
              <a:rPr lang="en-MY" sz="12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Information Structure Space (Kukanchi)</a:t>
            </a:r>
          </a:p>
        </p:txBody>
      </p:sp>
      <p:graphicFrame>
        <p:nvGraphicFramePr>
          <p:cNvPr id="92" name="Shape 92"/>
          <p:cNvGraphicFramePr/>
          <p:nvPr>
            <p:extLst/>
          </p:nvPr>
        </p:nvGraphicFramePr>
        <p:xfrm>
          <a:off x="467587" y="1196602"/>
          <a:ext cx="8150625" cy="5555724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265625"/>
                <a:gridCol w="1265625"/>
                <a:gridCol w="1265625"/>
                <a:gridCol w="1265625"/>
                <a:gridCol w="1265625"/>
                <a:gridCol w="1265625"/>
                <a:gridCol w="556875"/>
              </a:tblGrid>
              <a:tr h="69398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 dirty="0">
                        <a:rtl val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 dirty="0">
                        <a:rtl val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 dirty="0">
                        <a:rtl val="0"/>
                      </a:endParaRP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 dirty="0">
                        <a:rtl val="0"/>
                      </a:endParaRP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 dirty="0">
                        <a:rtl val="0"/>
                      </a:endParaRP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8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 dirty="0">
                        <a:rtl val="0"/>
                      </a:endParaRP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734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 dirty="0">
                        <a:rtl val="0"/>
                      </a:endParaRP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070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>
                        <a:rtl val="0"/>
                      </a:endParaRP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 dirty="0">
                        <a:rtl val="0"/>
                      </a:endParaRP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70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300" b="1" u="none" strike="noStrike" cap="none" baseline="0" dirty="0">
                          <a:rtl val="0"/>
                        </a:rPr>
                        <a:t>2015</a:t>
                      </a: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300" b="1" u="none" strike="noStrike" cap="none" baseline="0">
                          <a:rtl val="0"/>
                        </a:rPr>
                        <a:t>2016</a:t>
                      </a: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300" b="1" u="none" strike="noStrike" cap="none" baseline="0">
                          <a:rtl val="0"/>
                        </a:rPr>
                        <a:t>2017</a:t>
                      </a: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300" b="1" u="none" strike="noStrike" cap="none" baseline="0">
                          <a:rtl val="0"/>
                        </a:rPr>
                        <a:t>2018</a:t>
                      </a: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300" b="1" u="none" strike="noStrike" cap="none" baseline="0">
                          <a:rtl val="0"/>
                        </a:rPr>
                        <a:t>2019</a:t>
                      </a: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MY" sz="1300" b="1" u="none" strike="noStrike" cap="none" baseline="0" dirty="0">
                          <a:rtl val="0"/>
                        </a:rPr>
                        <a:t>2020</a:t>
                      </a: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300" u="none" strike="noStrike" cap="none" baseline="0" dirty="0">
                        <a:rtl val="0"/>
                      </a:endParaRPr>
                    </a:p>
                  </a:txBody>
                  <a:tcPr marL="64301" marR="64301" marT="32150" marB="32150">
                    <a:lnL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3" name="Shape 93"/>
          <p:cNvSpPr/>
          <p:nvPr/>
        </p:nvSpPr>
        <p:spPr>
          <a:xfrm>
            <a:off x="843328" y="5693186"/>
            <a:ext cx="3839905" cy="210515"/>
          </a:xfrm>
          <a:prstGeom prst="rightArrow">
            <a:avLst>
              <a:gd name="adj1" fmla="val 100000"/>
              <a:gd name="adj2" fmla="val 36582"/>
            </a:avLst>
          </a:prstGeom>
          <a:solidFill>
            <a:srgbClr val="FFFFFF"/>
          </a:solidFill>
          <a:ln w="38100" cap="flat" cmpd="sng">
            <a:solidFill>
              <a:srgbClr val="3D85C6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32133" tIns="32133" rIns="32133" bIns="32133" anchor="ctr" anchorCtr="0">
            <a:no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MY" sz="12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Optimization of Structure from Motion </a:t>
            </a:r>
          </a:p>
        </p:txBody>
      </p:sp>
      <p:grpSp>
        <p:nvGrpSpPr>
          <p:cNvPr id="94" name="Shape 94"/>
          <p:cNvGrpSpPr/>
          <p:nvPr/>
        </p:nvGrpSpPr>
        <p:grpSpPr>
          <a:xfrm>
            <a:off x="484803" y="3972921"/>
            <a:ext cx="8076381" cy="2373078"/>
            <a:chOff x="-4870096" y="7370606"/>
            <a:chExt cx="10118400" cy="2843100"/>
          </a:xfrm>
        </p:grpSpPr>
        <p:sp>
          <p:nvSpPr>
            <p:cNvPr id="95" name="Shape 95"/>
            <p:cNvSpPr/>
            <p:nvPr/>
          </p:nvSpPr>
          <p:spPr>
            <a:xfrm>
              <a:off x="-4870096" y="7370606"/>
              <a:ext cx="10118400" cy="2843100"/>
            </a:xfrm>
            <a:prstGeom prst="rightArrow">
              <a:avLst>
                <a:gd name="adj1" fmla="val 99390"/>
                <a:gd name="adj2" fmla="val 11484"/>
              </a:avLst>
            </a:prstGeom>
            <a:solidFill>
              <a:srgbClr val="D76477"/>
            </a:solidFill>
            <a:ln w="9525" cap="flat" cmpd="sng">
              <a:solidFill>
                <a:srgbClr val="4472C4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2133" tIns="32133" rIns="32133" bIns="32133" anchor="ctr" anchorCtr="0">
              <a:noAutofit/>
            </a:bodyPr>
            <a:lstStyle/>
            <a:p>
              <a:pPr>
                <a:buClr>
                  <a:srgbClr val="000000"/>
                </a:buClr>
              </a:pPr>
              <a:endParaRPr sz="1266">
                <a:solidFill>
                  <a:srgbClr val="000000"/>
                </a:solidFill>
                <a:latin typeface="Calibri" panose="020F0502020204030204" pitchFamily="34" charset="0"/>
                <a:sym typeface="Arial"/>
                <a:rtl val="0"/>
              </a:endParaRPr>
            </a:p>
          </p:txBody>
        </p:sp>
        <p:sp>
          <p:nvSpPr>
            <p:cNvPr id="98" name="Shape 98"/>
            <p:cNvSpPr/>
            <p:nvPr/>
          </p:nvSpPr>
          <p:spPr>
            <a:xfrm>
              <a:off x="421044" y="8891516"/>
              <a:ext cx="4587737" cy="266869"/>
            </a:xfrm>
            <a:prstGeom prst="rightArrow">
              <a:avLst>
                <a:gd name="adj1" fmla="val 100000"/>
                <a:gd name="adj2" fmla="val 38376"/>
              </a:avLst>
            </a:prstGeom>
            <a:solidFill>
              <a:srgbClr val="FFF2CC"/>
            </a:solidFill>
            <a:ln w="12700" cap="flat" cmpd="sng">
              <a:solidFill>
                <a:srgbClr val="F1C23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2133" tIns="32133" rIns="32133" bIns="32133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ct val="25000"/>
              </a:pPr>
              <a:r>
                <a:rPr lang="en-MY" sz="1266" dirty="0">
                  <a:solidFill>
                    <a:srgbClr val="000000"/>
                  </a:solidFill>
                  <a:latin typeface="Calibri" panose="020F0502020204030204" pitchFamily="34" charset="0"/>
                  <a:sym typeface="Arial"/>
                  <a:rtl val="0"/>
                </a:rPr>
                <a:t>Cognitive Impairment Assessment</a:t>
              </a:r>
            </a:p>
          </p:txBody>
        </p:sp>
        <p:sp>
          <p:nvSpPr>
            <p:cNvPr id="99" name="Shape 99"/>
            <p:cNvSpPr/>
            <p:nvPr/>
          </p:nvSpPr>
          <p:spPr>
            <a:xfrm>
              <a:off x="-4399252" y="8888207"/>
              <a:ext cx="4767837" cy="267898"/>
            </a:xfrm>
            <a:prstGeom prst="homePlate">
              <a:avLst/>
            </a:prstGeom>
            <a:solidFill>
              <a:srgbClr val="FFFFFF"/>
            </a:solidFill>
            <a:ln w="12700" cap="flat" cmpd="sng">
              <a:solidFill>
                <a:srgbClr val="FFD966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2133" tIns="32133" rIns="32133" bIns="32133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ct val="25000"/>
              </a:pPr>
              <a:r>
                <a:rPr lang="en-MY" sz="1266" dirty="0">
                  <a:solidFill>
                    <a:srgbClr val="000000"/>
                  </a:solidFill>
                  <a:latin typeface="Calibri" panose="020F0502020204030204" pitchFamily="34" charset="0"/>
                  <a:sym typeface="Arial"/>
                  <a:rtl val="0"/>
                </a:rPr>
                <a:t>Cognitive Load Assessment</a:t>
              </a:r>
            </a:p>
          </p:txBody>
        </p:sp>
      </p:grpSp>
      <p:sp>
        <p:nvSpPr>
          <p:cNvPr id="100" name="Shape 100"/>
          <p:cNvSpPr/>
          <p:nvPr/>
        </p:nvSpPr>
        <p:spPr>
          <a:xfrm>
            <a:off x="860309" y="4872797"/>
            <a:ext cx="7509691" cy="314099"/>
          </a:xfrm>
          <a:prstGeom prst="rightArrow">
            <a:avLst>
              <a:gd name="adj1" fmla="val 100000"/>
              <a:gd name="adj2" fmla="val 36582"/>
            </a:avLst>
          </a:prstGeom>
          <a:solidFill>
            <a:srgbClr val="00FF00"/>
          </a:solidFill>
          <a:ln w="12700" cap="flat" cmpd="sng">
            <a:solidFill>
              <a:srgbClr val="3C78D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32133" tIns="32133" rIns="32133" bIns="32133" anchor="ctr" anchorCtr="0">
            <a:noAutofit/>
          </a:bodyPr>
          <a:lstStyle/>
          <a:p>
            <a:pPr algn="r">
              <a:buClr>
                <a:srgbClr val="000000"/>
              </a:buClr>
              <a:buSzPct val="25000"/>
            </a:pPr>
            <a:r>
              <a:rPr lang="en-MY" sz="1266" dirty="0">
                <a:solidFill>
                  <a:srgbClr val="000000"/>
                </a:solidFill>
                <a:latin typeface="Calibri" panose="020F0502020204030204" pitchFamily="34" charset="0"/>
                <a:sym typeface="Arial"/>
                <a:rtl val="0"/>
              </a:rPr>
              <a:t>Cognitive and Empathic Robotics</a:t>
            </a:r>
          </a:p>
        </p:txBody>
      </p:sp>
      <p:sp>
        <p:nvSpPr>
          <p:cNvPr id="101" name="Shape 101"/>
          <p:cNvSpPr/>
          <p:nvPr/>
        </p:nvSpPr>
        <p:spPr>
          <a:xfrm>
            <a:off x="0" y="0"/>
            <a:ext cx="9143999" cy="539781"/>
          </a:xfrm>
          <a:prstGeom prst="rect">
            <a:avLst/>
          </a:prstGeom>
          <a:blipFill rotWithShape="1">
            <a:blip r:embed="rId3">
              <a:alphaModFix/>
            </a:blip>
            <a:tile tx="0" ty="0" sx="100000" sy="100000" flip="none" algn="tl"/>
          </a:blipFill>
          <a:ln>
            <a:noFill/>
          </a:ln>
        </p:spPr>
        <p:txBody>
          <a:bodyPr lIns="35719" tIns="35719" rIns="35719" bIns="35719" anchor="ctr" anchorCtr="0">
            <a:noAutofit/>
          </a:bodyPr>
          <a:lstStyle/>
          <a:p>
            <a:pPr algn="ctr">
              <a:buClr>
                <a:schemeClr val="dk1"/>
              </a:buClr>
              <a:buSzPct val="25000"/>
            </a:pPr>
            <a:r>
              <a:rPr lang="en-MY" sz="1687" b="1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  <a:rtl val="0"/>
              </a:rPr>
              <a:t>COGNITIVE VISION &amp; </a:t>
            </a:r>
            <a:r>
              <a:rPr lang="en-MY" sz="1687" b="1" dirty="0">
                <a:solidFill>
                  <a:schemeClr val="dk1"/>
                </a:solidFill>
                <a:latin typeface="Helvetica Light"/>
                <a:ea typeface="Helvetica Neue"/>
                <a:cs typeface="Helvetica Neue"/>
                <a:sym typeface="Helvetica Neue"/>
                <a:rtl val="0"/>
              </a:rPr>
              <a:t>ROBOTICS</a:t>
            </a:r>
            <a:r>
              <a:rPr lang="en-MY" sz="1687" b="1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  <a:rtl val="0"/>
              </a:rPr>
              <a:t> (COVIRO) RESEARCH ROADMAP</a:t>
            </a:r>
          </a:p>
        </p:txBody>
      </p:sp>
      <p:sp>
        <p:nvSpPr>
          <p:cNvPr id="102" name="Shape 102"/>
          <p:cNvSpPr/>
          <p:nvPr/>
        </p:nvSpPr>
        <p:spPr>
          <a:xfrm>
            <a:off x="1204787" y="1287148"/>
            <a:ext cx="7413397" cy="488531"/>
          </a:xfrm>
          <a:prstGeom prst="homePlate">
            <a:avLst/>
          </a:prstGeom>
          <a:solidFill>
            <a:srgbClr val="40BD58"/>
          </a:solidFill>
          <a:ln w="12700" cap="flat" cmpd="sng">
            <a:solidFill>
              <a:srgbClr val="5B9BD5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32133" tIns="32133" rIns="32133" bIns="32133" anchor="t" anchorCtr="0">
            <a:no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MY" sz="1266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Commercialise</a:t>
            </a:r>
          </a:p>
          <a:p>
            <a:pPr algn="ctr">
              <a:buClr>
                <a:srgbClr val="000000"/>
              </a:buClr>
              <a:buSzPct val="25000"/>
            </a:pPr>
            <a:r>
              <a:rPr lang="en-MY" sz="1266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Main: Patents, 3D SLAM system, </a:t>
            </a:r>
            <a:r>
              <a:rPr lang="en-MY" sz="1266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HomeCare</a:t>
            </a:r>
            <a:r>
              <a:rPr lang="en-MY" sz="1266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 Robot, Connected Healthcare service, Drone Related Services</a:t>
            </a:r>
          </a:p>
        </p:txBody>
      </p:sp>
      <p:sp>
        <p:nvSpPr>
          <p:cNvPr id="103" name="Shape 103"/>
          <p:cNvSpPr/>
          <p:nvPr/>
        </p:nvSpPr>
        <p:spPr>
          <a:xfrm>
            <a:off x="467587" y="1943672"/>
            <a:ext cx="8150625" cy="491617"/>
          </a:xfrm>
          <a:prstGeom prst="homePlate">
            <a:avLst/>
          </a:prstGeom>
          <a:solidFill>
            <a:srgbClr val="CB81E3"/>
          </a:solidFill>
          <a:ln w="12700" cap="flat" cmpd="sng">
            <a:solidFill>
              <a:srgbClr val="5B9BD5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32133" tIns="32133" rIns="32133" bIns="32133" anchor="t" anchorCtr="0">
            <a:no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MY" sz="1266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Publicise</a:t>
            </a:r>
          </a:p>
          <a:p>
            <a:pPr algn="ctr">
              <a:buClr>
                <a:srgbClr val="000000"/>
              </a:buClr>
              <a:buSzPct val="25000"/>
            </a:pPr>
            <a:r>
              <a:rPr lang="en-MY" sz="1266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Publications, Training and Courses, Public Talks, Product Demos</a:t>
            </a:r>
          </a:p>
        </p:txBody>
      </p:sp>
      <p:sp>
        <p:nvSpPr>
          <p:cNvPr id="104" name="Shape 104"/>
          <p:cNvSpPr/>
          <p:nvPr/>
        </p:nvSpPr>
        <p:spPr>
          <a:xfrm>
            <a:off x="467578" y="2462291"/>
            <a:ext cx="8150625" cy="1484578"/>
          </a:xfrm>
          <a:prstGeom prst="rightArrow">
            <a:avLst>
              <a:gd name="adj1" fmla="val 100000"/>
              <a:gd name="adj2" fmla="val 17542"/>
            </a:avLst>
          </a:prstGeom>
          <a:solidFill>
            <a:srgbClr val="F4CF56"/>
          </a:solidFill>
          <a:ln w="12700" cap="flat" cmpd="sng">
            <a:solidFill>
              <a:srgbClr val="5B9BD5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32133" tIns="32133" rIns="32133" bIns="32133" anchor="ctr" anchorCtr="0">
            <a:noAutofit/>
          </a:bodyPr>
          <a:lstStyle/>
          <a:p>
            <a:pPr>
              <a:buClr>
                <a:srgbClr val="000000"/>
              </a:buClr>
            </a:pPr>
            <a:endParaRPr sz="2531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  <a:rtl val="0"/>
            </a:endParaRPr>
          </a:p>
        </p:txBody>
      </p:sp>
      <p:sp>
        <p:nvSpPr>
          <p:cNvPr id="106" name="Shape 106"/>
          <p:cNvSpPr/>
          <p:nvPr/>
        </p:nvSpPr>
        <p:spPr>
          <a:xfrm rot="-5400000">
            <a:off x="71935" y="3119140"/>
            <a:ext cx="1179182" cy="367888"/>
          </a:xfrm>
          <a:prstGeom prst="rect">
            <a:avLst/>
          </a:prstGeom>
          <a:noFill/>
          <a:ln>
            <a:noFill/>
          </a:ln>
        </p:spPr>
        <p:txBody>
          <a:bodyPr lIns="32133" tIns="32133" rIns="32133" bIns="32133" anchor="t" anchorCtr="0">
            <a:no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MY" sz="1969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DEV</a:t>
            </a:r>
          </a:p>
        </p:txBody>
      </p:sp>
      <p:sp>
        <p:nvSpPr>
          <p:cNvPr id="107" name="Shape 107"/>
          <p:cNvSpPr/>
          <p:nvPr/>
        </p:nvSpPr>
        <p:spPr>
          <a:xfrm>
            <a:off x="467615" y="687797"/>
            <a:ext cx="8150625" cy="488531"/>
          </a:xfrm>
          <a:prstGeom prst="rightArrow">
            <a:avLst>
              <a:gd name="adj1" fmla="val 100000"/>
              <a:gd name="adj2" fmla="val 23058"/>
            </a:avLst>
          </a:prstGeom>
          <a:solidFill>
            <a:srgbClr val="CFE2F3"/>
          </a:solidFill>
          <a:ln w="12700" cap="flat" cmpd="sng">
            <a:solidFill>
              <a:srgbClr val="5B9BD5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32133" tIns="32133" rIns="32133" bIns="32133" anchor="t" anchorCtr="0">
            <a:no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MY" sz="1266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Flagship Projects</a:t>
            </a:r>
          </a:p>
          <a:p>
            <a:pPr algn="ctr">
              <a:buClr>
                <a:srgbClr val="000000"/>
              </a:buClr>
              <a:buSzPct val="25000"/>
            </a:pPr>
            <a:r>
              <a:rPr lang="en-MY" sz="1266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Disaster Management, E-Health Robotics, Community-Centric Robotics &amp; Surveillance, Semi-Autonomous Driving</a:t>
            </a:r>
          </a:p>
        </p:txBody>
      </p:sp>
      <p:sp>
        <p:nvSpPr>
          <p:cNvPr id="108" name="Shape 108"/>
          <p:cNvSpPr/>
          <p:nvPr/>
        </p:nvSpPr>
        <p:spPr>
          <a:xfrm>
            <a:off x="860221" y="4564722"/>
            <a:ext cx="7509779" cy="277922"/>
          </a:xfrm>
          <a:prstGeom prst="rightArrow">
            <a:avLst>
              <a:gd name="adj1" fmla="val 100000"/>
              <a:gd name="adj2" fmla="val 36582"/>
            </a:avLst>
          </a:prstGeom>
          <a:solidFill>
            <a:srgbClr val="CFE2F3"/>
          </a:solidFill>
          <a:ln w="12700" cap="flat" cmpd="sng">
            <a:solidFill>
              <a:srgbClr val="3C78D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32133" tIns="32133" rIns="32133" bIns="32133" anchor="ctr" anchorCtr="0">
            <a:noAutofit/>
          </a:bodyPr>
          <a:lstStyle/>
          <a:p>
            <a:pPr algn="r">
              <a:buClr>
                <a:srgbClr val="000000"/>
              </a:buClr>
              <a:buSzPct val="25000"/>
            </a:pPr>
            <a:r>
              <a:rPr lang="en-MY" sz="1266" dirty="0">
                <a:solidFill>
                  <a:srgbClr val="000000"/>
                </a:solidFill>
                <a:latin typeface="Calibri" panose="020F0502020204030204" pitchFamily="34" charset="0"/>
                <a:sym typeface="Arial"/>
                <a:rtl val="0"/>
              </a:rPr>
              <a:t>Deep Learning</a:t>
            </a:r>
          </a:p>
        </p:txBody>
      </p:sp>
      <p:sp>
        <p:nvSpPr>
          <p:cNvPr id="109" name="Shape 109"/>
          <p:cNvSpPr/>
          <p:nvPr/>
        </p:nvSpPr>
        <p:spPr>
          <a:xfrm>
            <a:off x="860625" y="5558696"/>
            <a:ext cx="3805945" cy="210515"/>
          </a:xfrm>
          <a:prstGeom prst="homePlate">
            <a:avLst/>
          </a:prstGeom>
          <a:solidFill>
            <a:srgbClr val="FFFFFF"/>
          </a:solidFill>
          <a:ln w="12700" cap="flat" cmpd="sng">
            <a:solidFill>
              <a:srgbClr val="FFD966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32133" tIns="32133" rIns="32133" bIns="32133" anchor="ctr" anchorCtr="0">
            <a:no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MY" sz="1266" dirty="0">
                <a:solidFill>
                  <a:srgbClr val="000000"/>
                </a:solidFill>
                <a:latin typeface="Calibri" panose="020F0502020204030204" pitchFamily="34" charset="0"/>
                <a:sym typeface="Arial"/>
                <a:rtl val="0"/>
              </a:rPr>
              <a:t>Cognitive Learning</a:t>
            </a:r>
          </a:p>
        </p:txBody>
      </p:sp>
      <p:sp>
        <p:nvSpPr>
          <p:cNvPr id="110" name="Shape 110"/>
          <p:cNvSpPr/>
          <p:nvPr/>
        </p:nvSpPr>
        <p:spPr>
          <a:xfrm>
            <a:off x="860625" y="4897318"/>
            <a:ext cx="3805945" cy="210515"/>
          </a:xfrm>
          <a:prstGeom prst="homePlate">
            <a:avLst/>
          </a:prstGeom>
          <a:solidFill>
            <a:srgbClr val="FFFFFF"/>
          </a:solidFill>
          <a:ln w="12700" cap="flat" cmpd="sng">
            <a:solidFill>
              <a:srgbClr val="741B47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32133" tIns="32133" rIns="32133" bIns="32133" anchor="ctr" anchorCtr="0">
            <a:no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MY" sz="1266" dirty="0">
                <a:solidFill>
                  <a:srgbClr val="000000"/>
                </a:solidFill>
                <a:latin typeface="Calibri" panose="020F0502020204030204" pitchFamily="34" charset="0"/>
                <a:sym typeface="Arial"/>
                <a:rtl val="0"/>
              </a:rPr>
              <a:t>Real-time Vehicle &amp; Lane Detection</a:t>
            </a:r>
          </a:p>
        </p:txBody>
      </p:sp>
      <p:sp>
        <p:nvSpPr>
          <p:cNvPr id="111" name="Shape 111"/>
          <p:cNvSpPr/>
          <p:nvPr/>
        </p:nvSpPr>
        <p:spPr>
          <a:xfrm>
            <a:off x="860625" y="4599822"/>
            <a:ext cx="3839905" cy="210515"/>
          </a:xfrm>
          <a:prstGeom prst="homePlate">
            <a:avLst/>
          </a:prstGeom>
          <a:solidFill>
            <a:srgbClr val="FFFFFF"/>
          </a:solidFill>
          <a:ln w="12700" cap="flat" cmpd="sng">
            <a:solidFill>
              <a:srgbClr val="741B47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32133" tIns="32133" rIns="32133" bIns="32133" anchor="ctr" anchorCtr="0">
            <a:no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MY" sz="1266" dirty="0">
                <a:solidFill>
                  <a:srgbClr val="000000"/>
                </a:solidFill>
                <a:latin typeface="Calibri" panose="020F0502020204030204" pitchFamily="34" charset="0"/>
                <a:sym typeface="Arial"/>
                <a:rtl val="0"/>
              </a:rPr>
              <a:t>Dynamic Motion &amp; Range Estimation </a:t>
            </a:r>
          </a:p>
        </p:txBody>
      </p:sp>
      <p:sp>
        <p:nvSpPr>
          <p:cNvPr id="112" name="Shape 112"/>
          <p:cNvSpPr/>
          <p:nvPr/>
        </p:nvSpPr>
        <p:spPr>
          <a:xfrm>
            <a:off x="860626" y="4259179"/>
            <a:ext cx="7509374" cy="278438"/>
          </a:xfrm>
          <a:prstGeom prst="rightArrow">
            <a:avLst>
              <a:gd name="adj1" fmla="val 100000"/>
              <a:gd name="adj2" fmla="val 38376"/>
            </a:avLst>
          </a:prstGeom>
          <a:solidFill>
            <a:srgbClr val="D5A6BD"/>
          </a:solidFill>
          <a:ln w="12700" cap="flat" cmpd="sng">
            <a:solidFill>
              <a:srgbClr val="741B47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32133" tIns="32133" rIns="32133" bIns="32133" anchor="ctr" anchorCtr="0">
            <a:noAutofit/>
          </a:bodyPr>
          <a:lstStyle/>
          <a:p>
            <a:pPr algn="r">
              <a:buClr>
                <a:srgbClr val="000000"/>
              </a:buClr>
              <a:buSzPct val="25000"/>
            </a:pPr>
            <a:r>
              <a:rPr lang="en-MY" sz="1266" dirty="0">
                <a:solidFill>
                  <a:srgbClr val="000000"/>
                </a:solidFill>
                <a:latin typeface="Calibri" panose="020F0502020204030204" pitchFamily="34" charset="0"/>
                <a:sym typeface="Arial"/>
                <a:rtl val="0"/>
              </a:rPr>
              <a:t>3D Topological SLAM</a:t>
            </a:r>
          </a:p>
        </p:txBody>
      </p:sp>
      <p:sp>
        <p:nvSpPr>
          <p:cNvPr id="113" name="Shape 113"/>
          <p:cNvSpPr/>
          <p:nvPr/>
        </p:nvSpPr>
        <p:spPr>
          <a:xfrm>
            <a:off x="860625" y="4296065"/>
            <a:ext cx="3805945" cy="210515"/>
          </a:xfrm>
          <a:prstGeom prst="homePlate">
            <a:avLst/>
          </a:prstGeom>
          <a:solidFill>
            <a:srgbClr val="FFFFFF"/>
          </a:solidFill>
          <a:ln w="12700" cap="flat" cmpd="sng">
            <a:solidFill>
              <a:srgbClr val="749805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32133" tIns="32133" rIns="32133" bIns="32133" anchor="ctr" anchorCtr="0">
            <a:no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MY" sz="1266" dirty="0">
                <a:solidFill>
                  <a:srgbClr val="000000"/>
                </a:solidFill>
                <a:latin typeface="Calibri" panose="020F0502020204030204" pitchFamily="34" charset="0"/>
                <a:sym typeface="Arial"/>
                <a:rtl val="0"/>
              </a:rPr>
              <a:t>Action Recognition Based on Graph-Cut</a:t>
            </a:r>
          </a:p>
        </p:txBody>
      </p:sp>
      <p:sp>
        <p:nvSpPr>
          <p:cNvPr id="114" name="Shape 114"/>
          <p:cNvSpPr/>
          <p:nvPr/>
        </p:nvSpPr>
        <p:spPr>
          <a:xfrm>
            <a:off x="860625" y="3999700"/>
            <a:ext cx="3805945" cy="202500"/>
          </a:xfrm>
          <a:prstGeom prst="homePlate">
            <a:avLst/>
          </a:prstGeom>
          <a:solidFill>
            <a:srgbClr val="FFFFFF"/>
          </a:solidFill>
          <a:ln w="12700" cap="flat" cmpd="sng">
            <a:solidFill>
              <a:srgbClr val="749805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32133" tIns="32133" rIns="32133" bIns="32133" anchor="ctr" anchorCtr="0">
            <a:no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MY" sz="1266" dirty="0">
                <a:solidFill>
                  <a:srgbClr val="000000"/>
                </a:solidFill>
                <a:latin typeface="Calibri" panose="020F0502020204030204" pitchFamily="34" charset="0"/>
                <a:sym typeface="Arial"/>
                <a:rtl val="0"/>
              </a:rPr>
              <a:t>ST Correlated Action Characterization</a:t>
            </a:r>
          </a:p>
        </p:txBody>
      </p:sp>
      <p:sp>
        <p:nvSpPr>
          <p:cNvPr id="115" name="Shape 115"/>
          <p:cNvSpPr/>
          <p:nvPr/>
        </p:nvSpPr>
        <p:spPr>
          <a:xfrm>
            <a:off x="4708126" y="4011574"/>
            <a:ext cx="3661874" cy="202500"/>
          </a:xfrm>
          <a:prstGeom prst="rightArrow">
            <a:avLst>
              <a:gd name="adj1" fmla="val 100000"/>
              <a:gd name="adj2" fmla="val 36582"/>
            </a:avLst>
          </a:prstGeom>
          <a:solidFill>
            <a:srgbClr val="B6D7A8"/>
          </a:solidFill>
          <a:ln w="12700" cap="flat" cmpd="sng">
            <a:solidFill>
              <a:srgbClr val="749805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32133" tIns="32133" rIns="32133" bIns="32133" anchor="ctr" anchorCtr="0">
            <a:no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MY" sz="1266" dirty="0">
                <a:solidFill>
                  <a:srgbClr val="000000"/>
                </a:solidFill>
                <a:latin typeface="Calibri" panose="020F0502020204030204" pitchFamily="34" charset="0"/>
                <a:sym typeface="Arial"/>
                <a:rtl val="0"/>
              </a:rPr>
              <a:t>Sensor less Sensing Network </a:t>
            </a:r>
          </a:p>
        </p:txBody>
      </p:sp>
      <p:sp>
        <p:nvSpPr>
          <p:cNvPr id="117" name="Shape 117"/>
          <p:cNvSpPr/>
          <p:nvPr/>
        </p:nvSpPr>
        <p:spPr>
          <a:xfrm>
            <a:off x="860625" y="2504743"/>
            <a:ext cx="3805945" cy="210515"/>
          </a:xfrm>
          <a:prstGeom prst="rightArrow">
            <a:avLst>
              <a:gd name="adj1" fmla="val 100000"/>
              <a:gd name="adj2" fmla="val 53025"/>
            </a:avLst>
          </a:prstGeom>
          <a:solidFill>
            <a:srgbClr val="FFFFFF"/>
          </a:solidFill>
          <a:ln w="12700" cap="flat" cmpd="sng">
            <a:solidFill>
              <a:srgbClr val="E06666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MY" sz="1266" dirty="0">
                <a:solidFill>
                  <a:srgbClr val="000000"/>
                </a:solidFill>
                <a:latin typeface="Calibri" panose="020F0502020204030204" pitchFamily="34" charset="0"/>
                <a:sym typeface="Arial"/>
                <a:rtl val="0"/>
              </a:rPr>
              <a:t>Search &amp; Rescue Via Vision &amp; Robotics</a:t>
            </a:r>
          </a:p>
        </p:txBody>
      </p:sp>
      <p:sp>
        <p:nvSpPr>
          <p:cNvPr id="118" name="Shape 118"/>
          <p:cNvSpPr/>
          <p:nvPr/>
        </p:nvSpPr>
        <p:spPr>
          <a:xfrm>
            <a:off x="860309" y="2973946"/>
            <a:ext cx="7509690" cy="211965"/>
          </a:xfrm>
          <a:prstGeom prst="rightArrow">
            <a:avLst>
              <a:gd name="adj1" fmla="val 100000"/>
              <a:gd name="adj2" fmla="val 53025"/>
            </a:avLst>
          </a:prstGeom>
          <a:solidFill>
            <a:srgbClr val="FFFFFF"/>
          </a:solidFill>
          <a:ln w="12700" cap="flat" cmpd="sng">
            <a:solidFill>
              <a:schemeClr val="accent3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MY" sz="1266" dirty="0">
                <a:solidFill>
                  <a:srgbClr val="000000"/>
                </a:solidFill>
                <a:latin typeface="Calibri" panose="020F0502020204030204" pitchFamily="34" charset="0"/>
                <a:sym typeface="Arial"/>
                <a:rtl val="0"/>
              </a:rPr>
              <a:t>Learners’ Assessment Tool</a:t>
            </a:r>
          </a:p>
        </p:txBody>
      </p:sp>
      <p:sp>
        <p:nvSpPr>
          <p:cNvPr id="123" name="Shape 123"/>
          <p:cNvSpPr/>
          <p:nvPr/>
        </p:nvSpPr>
        <p:spPr>
          <a:xfrm>
            <a:off x="4708126" y="5542523"/>
            <a:ext cx="3661874" cy="222750"/>
          </a:xfrm>
          <a:prstGeom prst="rightArrow">
            <a:avLst>
              <a:gd name="adj1" fmla="val 100000"/>
              <a:gd name="adj2" fmla="val 36582"/>
            </a:avLst>
          </a:prstGeom>
          <a:solidFill>
            <a:srgbClr val="FFD966"/>
          </a:solidFill>
          <a:ln w="12700" cap="flat" cmpd="sng">
            <a:solidFill>
              <a:srgbClr val="3C78D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32133" tIns="32133" rIns="32133" bIns="32133" anchor="ctr" anchorCtr="0">
            <a:no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MY" sz="1266" dirty="0">
                <a:solidFill>
                  <a:srgbClr val="000000"/>
                </a:solidFill>
                <a:latin typeface="Calibri" panose="020F0502020204030204" pitchFamily="34" charset="0"/>
                <a:sym typeface="Arial"/>
                <a:rtl val="0"/>
              </a:rPr>
              <a:t>Pervasive Computing</a:t>
            </a:r>
          </a:p>
        </p:txBody>
      </p:sp>
      <p:sp>
        <p:nvSpPr>
          <p:cNvPr id="124" name="Shape 124"/>
          <p:cNvSpPr/>
          <p:nvPr/>
        </p:nvSpPr>
        <p:spPr>
          <a:xfrm>
            <a:off x="860626" y="5818008"/>
            <a:ext cx="7509374" cy="466507"/>
          </a:xfrm>
          <a:prstGeom prst="rightArrow">
            <a:avLst>
              <a:gd name="adj1" fmla="val 100000"/>
              <a:gd name="adj2" fmla="val 36582"/>
            </a:avLst>
          </a:prstGeom>
          <a:solidFill>
            <a:srgbClr val="FFFF00"/>
          </a:solidFill>
          <a:ln w="12700" cap="flat" cmpd="sng">
            <a:solidFill>
              <a:srgbClr val="3C78D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32133" tIns="32133" rIns="32133" bIns="32133" anchor="ctr" anchorCtr="0">
            <a:noAutofit/>
          </a:bodyPr>
          <a:lstStyle/>
          <a:p>
            <a:pPr algn="r">
              <a:buClr>
                <a:srgbClr val="000000"/>
              </a:buClr>
              <a:buSzPct val="25000"/>
            </a:pPr>
            <a:r>
              <a:rPr lang="en-MY" sz="1266" dirty="0">
                <a:solidFill>
                  <a:srgbClr val="000000"/>
                </a:solidFill>
                <a:latin typeface="Calibri" panose="020F0502020204030204" pitchFamily="34" charset="0"/>
                <a:sym typeface="Arial"/>
                <a:rtl val="0"/>
              </a:rPr>
              <a:t>Information Structure Space (</a:t>
            </a:r>
            <a:r>
              <a:rPr lang="en-MY" sz="1266" dirty="0" err="1">
                <a:solidFill>
                  <a:srgbClr val="000000"/>
                </a:solidFill>
                <a:latin typeface="Calibri" panose="020F0502020204030204" pitchFamily="34" charset="0"/>
                <a:sym typeface="Arial"/>
                <a:rtl val="0"/>
              </a:rPr>
              <a:t>Kukanchi</a:t>
            </a:r>
            <a:r>
              <a:rPr lang="en-MY" sz="1266" dirty="0">
                <a:solidFill>
                  <a:srgbClr val="000000"/>
                </a:solidFill>
                <a:latin typeface="Calibri" panose="020F0502020204030204" pitchFamily="34" charset="0"/>
                <a:sym typeface="Arial"/>
                <a:rtl val="0"/>
              </a:rPr>
              <a:t>)</a:t>
            </a:r>
          </a:p>
        </p:txBody>
      </p:sp>
      <p:sp>
        <p:nvSpPr>
          <p:cNvPr id="126" name="Shape 126"/>
          <p:cNvSpPr/>
          <p:nvPr/>
        </p:nvSpPr>
        <p:spPr>
          <a:xfrm rot="-5400000">
            <a:off x="-480938" y="4972252"/>
            <a:ext cx="2271163" cy="343195"/>
          </a:xfrm>
          <a:prstGeom prst="rect">
            <a:avLst/>
          </a:prstGeom>
          <a:noFill/>
          <a:ln>
            <a:noFill/>
          </a:ln>
        </p:spPr>
        <p:txBody>
          <a:bodyPr lIns="32133" tIns="32133" rIns="32133" bIns="32133" anchor="t" anchorCtr="0">
            <a:no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MY" sz="1969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RESEARCH</a:t>
            </a:r>
          </a:p>
        </p:txBody>
      </p:sp>
      <p:sp>
        <p:nvSpPr>
          <p:cNvPr id="127" name="Shape 127"/>
          <p:cNvSpPr/>
          <p:nvPr/>
        </p:nvSpPr>
        <p:spPr>
          <a:xfrm>
            <a:off x="860625" y="6061551"/>
            <a:ext cx="1463695" cy="202500"/>
          </a:xfrm>
          <a:prstGeom prst="homePlate">
            <a:avLst/>
          </a:prstGeom>
          <a:solidFill>
            <a:srgbClr val="FFFFFF"/>
          </a:solidFill>
          <a:ln w="12700" cap="flat" cmpd="sng">
            <a:solidFill>
              <a:srgbClr val="3C78D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32133" tIns="32133" rIns="32133" bIns="32133" anchor="ctr" anchorCtr="0">
            <a:no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MY" sz="1266" dirty="0">
                <a:solidFill>
                  <a:srgbClr val="000000"/>
                </a:solidFill>
                <a:latin typeface="Calibri" panose="020F0502020204030204" pitchFamily="34" charset="0"/>
                <a:sym typeface="Arial"/>
                <a:rtl val="0"/>
              </a:rPr>
              <a:t>Visual SLAM</a:t>
            </a:r>
          </a:p>
        </p:txBody>
      </p:sp>
      <p:sp>
        <p:nvSpPr>
          <p:cNvPr id="128" name="Shape 128"/>
          <p:cNvSpPr/>
          <p:nvPr/>
        </p:nvSpPr>
        <p:spPr>
          <a:xfrm>
            <a:off x="860625" y="5839632"/>
            <a:ext cx="3839905" cy="202500"/>
          </a:xfrm>
          <a:prstGeom prst="homePlate">
            <a:avLst/>
          </a:prstGeom>
          <a:solidFill>
            <a:srgbClr val="FFFFFF"/>
          </a:solidFill>
          <a:ln w="12700" cap="flat" cmpd="sng">
            <a:solidFill>
              <a:srgbClr val="3D85C6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32133" tIns="32133" rIns="32133" bIns="32133" anchor="ctr" anchorCtr="0">
            <a:no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MY" sz="1266" dirty="0">
                <a:solidFill>
                  <a:srgbClr val="000000"/>
                </a:solidFill>
                <a:latin typeface="Calibri" panose="020F0502020204030204" pitchFamily="34" charset="0"/>
                <a:sym typeface="Arial"/>
                <a:rtl val="0"/>
              </a:rPr>
              <a:t>Optimization of Structure </a:t>
            </a:r>
            <a:r>
              <a:rPr lang="en-US" sz="1266" dirty="0">
                <a:solidFill>
                  <a:srgbClr val="000000"/>
                </a:solidFill>
                <a:latin typeface="Calibri" panose="020F0502020204030204" pitchFamily="34" charset="0"/>
                <a:sym typeface="Arial"/>
                <a:rtl val="0"/>
              </a:rPr>
              <a:t>from</a:t>
            </a:r>
            <a:r>
              <a:rPr lang="en-MY" sz="1266" dirty="0">
                <a:solidFill>
                  <a:srgbClr val="000000"/>
                </a:solidFill>
                <a:latin typeface="Calibri" panose="020F0502020204030204" pitchFamily="34" charset="0"/>
                <a:sym typeface="Arial"/>
                <a:rtl val="0"/>
              </a:rPr>
              <a:t> Motion </a:t>
            </a:r>
          </a:p>
        </p:txBody>
      </p:sp>
      <p:sp>
        <p:nvSpPr>
          <p:cNvPr id="129" name="Shape 129"/>
          <p:cNvSpPr/>
          <p:nvPr/>
        </p:nvSpPr>
        <p:spPr>
          <a:xfrm>
            <a:off x="2425623" y="6061551"/>
            <a:ext cx="2274907" cy="200796"/>
          </a:xfrm>
          <a:prstGeom prst="homePlate">
            <a:avLst/>
          </a:prstGeom>
          <a:solidFill>
            <a:srgbClr val="FFFFFF"/>
          </a:solidFill>
          <a:ln w="12700" cap="flat" cmpd="sng">
            <a:solidFill>
              <a:srgbClr val="3D85C6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32133" tIns="32133" rIns="32133" bIns="32133" anchor="ctr" anchorCtr="0">
            <a:no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MY" sz="1266" dirty="0">
                <a:solidFill>
                  <a:srgbClr val="000000"/>
                </a:solidFill>
                <a:latin typeface="Calibri" panose="020F0502020204030204" pitchFamily="34" charset="0"/>
                <a:sym typeface="Arial"/>
                <a:rtl val="0"/>
              </a:rPr>
              <a:t>PSO-SLAM</a:t>
            </a:r>
          </a:p>
        </p:txBody>
      </p:sp>
      <p:sp>
        <p:nvSpPr>
          <p:cNvPr id="125" name="Shape 125"/>
          <p:cNvSpPr/>
          <p:nvPr/>
        </p:nvSpPr>
        <p:spPr>
          <a:xfrm>
            <a:off x="4708126" y="2719054"/>
            <a:ext cx="3661874" cy="227890"/>
          </a:xfrm>
          <a:prstGeom prst="rightArrow">
            <a:avLst>
              <a:gd name="adj1" fmla="val 100000"/>
              <a:gd name="adj2" fmla="val 53025"/>
            </a:avLst>
          </a:prstGeom>
          <a:solidFill>
            <a:srgbClr val="FFFFFF"/>
          </a:solidFill>
          <a:ln w="12700" cap="flat" cmpd="sng">
            <a:solidFill>
              <a:srgbClr val="E06666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MY" sz="1266" dirty="0">
                <a:solidFill>
                  <a:srgbClr val="000000"/>
                </a:solidFill>
                <a:latin typeface="Calibri" panose="020F0502020204030204" pitchFamily="34" charset="0"/>
                <a:sym typeface="Arial"/>
                <a:rtl val="0"/>
              </a:rPr>
              <a:t>Connected Healthcare System</a:t>
            </a:r>
          </a:p>
        </p:txBody>
      </p:sp>
      <p:sp>
        <p:nvSpPr>
          <p:cNvPr id="119" name="Shape 119"/>
          <p:cNvSpPr/>
          <p:nvPr/>
        </p:nvSpPr>
        <p:spPr>
          <a:xfrm>
            <a:off x="860308" y="3208554"/>
            <a:ext cx="7509691" cy="192718"/>
          </a:xfrm>
          <a:prstGeom prst="rightArrow">
            <a:avLst>
              <a:gd name="adj1" fmla="val 100000"/>
              <a:gd name="adj2" fmla="val 53025"/>
            </a:avLst>
          </a:prstGeom>
          <a:solidFill>
            <a:srgbClr val="FFFFFF"/>
          </a:solidFill>
          <a:ln w="12700" cap="flat" cmpd="sng">
            <a:solidFill>
              <a:schemeClr val="accent3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MY" sz="1266">
                <a:solidFill>
                  <a:srgbClr val="000000"/>
                </a:solidFill>
                <a:latin typeface="Calibri" panose="020F0502020204030204" pitchFamily="34" charset="0"/>
                <a:sym typeface="Arial"/>
                <a:rtl val="0"/>
              </a:rPr>
              <a:t>Cognitive Impairment Assessment Tool</a:t>
            </a:r>
          </a:p>
        </p:txBody>
      </p:sp>
      <p:sp>
        <p:nvSpPr>
          <p:cNvPr id="120" name="Shape 120"/>
          <p:cNvSpPr/>
          <p:nvPr/>
        </p:nvSpPr>
        <p:spPr>
          <a:xfrm>
            <a:off x="860625" y="3443151"/>
            <a:ext cx="3805945" cy="210515"/>
          </a:xfrm>
          <a:prstGeom prst="rightArrow">
            <a:avLst>
              <a:gd name="adj1" fmla="val 100000"/>
              <a:gd name="adj2" fmla="val 53025"/>
            </a:avLst>
          </a:prstGeom>
          <a:solidFill>
            <a:srgbClr val="FFFFFF"/>
          </a:solidFill>
          <a:ln w="12700" cap="flat" cmpd="sng">
            <a:solidFill>
              <a:srgbClr val="8E7CC3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MY" sz="1266" dirty="0">
                <a:solidFill>
                  <a:srgbClr val="000000"/>
                </a:solidFill>
                <a:latin typeface="Calibri" panose="020F0502020204030204" pitchFamily="34" charset="0"/>
                <a:sym typeface="Arial"/>
                <a:rtl val="0"/>
              </a:rPr>
              <a:t>Collision Avoidance Warning System</a:t>
            </a:r>
          </a:p>
        </p:txBody>
      </p:sp>
      <p:sp>
        <p:nvSpPr>
          <p:cNvPr id="121" name="Shape 121"/>
          <p:cNvSpPr/>
          <p:nvPr/>
        </p:nvSpPr>
        <p:spPr>
          <a:xfrm>
            <a:off x="4708126" y="3443150"/>
            <a:ext cx="3661874" cy="448242"/>
          </a:xfrm>
          <a:prstGeom prst="rightArrow">
            <a:avLst>
              <a:gd name="adj1" fmla="val 100000"/>
              <a:gd name="adj2" fmla="val 53025"/>
            </a:avLst>
          </a:prstGeom>
          <a:solidFill>
            <a:srgbClr val="FFFFFF"/>
          </a:solidFill>
          <a:ln w="12700" cap="flat" cmpd="sng">
            <a:solidFill>
              <a:srgbClr val="8E7CC3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MY" sz="1266" dirty="0">
                <a:solidFill>
                  <a:srgbClr val="000000"/>
                </a:solidFill>
                <a:latin typeface="Calibri" panose="020F0502020204030204" pitchFamily="34" charset="0"/>
                <a:sym typeface="Arial"/>
                <a:rtl val="0"/>
              </a:rPr>
              <a:t>Semi-Autonomous Driving System</a:t>
            </a:r>
          </a:p>
        </p:txBody>
      </p:sp>
      <p:sp>
        <p:nvSpPr>
          <p:cNvPr id="116" name="Shape 116"/>
          <p:cNvSpPr/>
          <p:nvPr/>
        </p:nvSpPr>
        <p:spPr>
          <a:xfrm>
            <a:off x="860625" y="2731869"/>
            <a:ext cx="3805945" cy="210515"/>
          </a:xfrm>
          <a:prstGeom prst="rightArrow">
            <a:avLst>
              <a:gd name="adj1" fmla="val 100000"/>
              <a:gd name="adj2" fmla="val 53025"/>
            </a:avLst>
          </a:prstGeom>
          <a:solidFill>
            <a:srgbClr val="FFFFFF"/>
          </a:solidFill>
          <a:ln w="12700" cap="flat" cmpd="sng">
            <a:solidFill>
              <a:srgbClr val="E06666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MY" sz="1266" dirty="0" err="1">
                <a:solidFill>
                  <a:srgbClr val="000000"/>
                </a:solidFill>
                <a:latin typeface="Calibri" panose="020F0502020204030204" pitchFamily="34" charset="0"/>
                <a:sym typeface="Arial"/>
                <a:rtl val="0"/>
              </a:rPr>
              <a:t>HomeCare</a:t>
            </a:r>
            <a:r>
              <a:rPr lang="en-MY" sz="1266" dirty="0">
                <a:solidFill>
                  <a:srgbClr val="000000"/>
                </a:solidFill>
                <a:latin typeface="Calibri" panose="020F0502020204030204" pitchFamily="34" charset="0"/>
                <a:sym typeface="Arial"/>
                <a:rtl val="0"/>
              </a:rPr>
              <a:t> Robot</a:t>
            </a:r>
          </a:p>
        </p:txBody>
      </p:sp>
      <p:sp>
        <p:nvSpPr>
          <p:cNvPr id="122" name="Shape 122"/>
          <p:cNvSpPr/>
          <p:nvPr/>
        </p:nvSpPr>
        <p:spPr>
          <a:xfrm>
            <a:off x="860309" y="3680965"/>
            <a:ext cx="3805945" cy="210515"/>
          </a:xfrm>
          <a:prstGeom prst="homePlate">
            <a:avLst/>
          </a:prstGeom>
          <a:solidFill>
            <a:srgbClr val="FFFFFF"/>
          </a:solidFill>
          <a:ln w="12700" cap="flat" cmpd="sng">
            <a:solidFill>
              <a:srgbClr val="8E7CC3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MY" sz="1266" dirty="0">
                <a:solidFill>
                  <a:srgbClr val="000000"/>
                </a:solidFill>
                <a:latin typeface="Calibri" panose="020F0502020204030204" pitchFamily="34" charset="0"/>
                <a:sym typeface="Arial"/>
                <a:rtl val="0"/>
              </a:rPr>
              <a:t>Overtaking Manoeuver Guidance System</a:t>
            </a:r>
          </a:p>
        </p:txBody>
      </p:sp>
      <p:sp>
        <p:nvSpPr>
          <p:cNvPr id="105" name="Shape 105"/>
          <p:cNvSpPr/>
          <p:nvPr/>
        </p:nvSpPr>
        <p:spPr>
          <a:xfrm>
            <a:off x="4708125" y="2491189"/>
            <a:ext cx="3661874" cy="240680"/>
          </a:xfrm>
          <a:prstGeom prst="rightArrow">
            <a:avLst>
              <a:gd name="adj1" fmla="val 100000"/>
              <a:gd name="adj2" fmla="val 53025"/>
            </a:avLst>
          </a:prstGeom>
          <a:solidFill>
            <a:srgbClr val="FFFFFF"/>
          </a:solidFill>
          <a:ln w="12700" cap="flat" cmpd="sng">
            <a:solidFill>
              <a:srgbClr val="E06666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MY" sz="1266" dirty="0">
                <a:solidFill>
                  <a:srgbClr val="000000"/>
                </a:solidFill>
                <a:latin typeface="Calibri" panose="020F0502020204030204" pitchFamily="34" charset="0"/>
                <a:sym typeface="Arial"/>
                <a:rtl val="0"/>
              </a:rPr>
              <a:t>Integrated Disaster Management System</a:t>
            </a:r>
          </a:p>
        </p:txBody>
      </p:sp>
    </p:spTree>
    <p:extLst>
      <p:ext uri="{BB962C8B-B14F-4D97-AF65-F5344CB8AC3E}">
        <p14:creationId xmlns:p14="http://schemas.microsoft.com/office/powerpoint/2010/main" val="6731430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"/>
            <a:ext cx="9144000" cy="539781"/>
          </a:xfrm>
          <a:prstGeom prst="rect">
            <a:avLst/>
          </a:prstGeom>
          <a:blipFill rotWithShape="1">
            <a:blip r:embed="rId2" cstate="print"/>
            <a:srcRect/>
            <a:tile tx="0" ty="0" sx="100000" sy="100000" flip="none" algn="tl"/>
          </a:blip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noAutofit/>
          </a:bodyPr>
          <a:lstStyle/>
          <a:p>
            <a:pPr algn="ctr" defTabSz="410751" latinLnBrk="1" hangingPunct="0"/>
            <a:r>
              <a:rPr lang="en-MY" sz="1687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 SCIENCE AND BIG DATA RESEARCH ROADMAP</a:t>
            </a:r>
            <a:endParaRPr lang="en-MY" sz="1687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sym typeface="Helvetica Light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67587" y="1196603"/>
          <a:ext cx="8150625" cy="52744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5625"/>
                <a:gridCol w="1265625"/>
                <a:gridCol w="1265625"/>
                <a:gridCol w="1265625"/>
                <a:gridCol w="1265625"/>
                <a:gridCol w="1265625"/>
                <a:gridCol w="556875"/>
              </a:tblGrid>
              <a:tr h="642938"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42938"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414463"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85988"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MY" sz="1300" dirty="0" smtClean="0"/>
                        <a:t> </a:t>
                      </a:r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0747">
                <a:tc>
                  <a:txBody>
                    <a:bodyPr/>
                    <a:lstStyle/>
                    <a:p>
                      <a:r>
                        <a:rPr lang="en-MY" sz="1300" b="1" dirty="0" smtClean="0"/>
                        <a:t>2015</a:t>
                      </a:r>
                      <a:endParaRPr lang="en-MY" sz="1300" b="1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MY" sz="1300" b="1" dirty="0" smtClean="0"/>
                        <a:t>2016</a:t>
                      </a:r>
                      <a:endParaRPr lang="en-MY" sz="1300" b="1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MY" sz="1300" b="1" dirty="0" smtClean="0"/>
                        <a:t>2017</a:t>
                      </a:r>
                      <a:endParaRPr lang="en-MY" sz="1300" b="1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MY" sz="1300" b="1" dirty="0" smtClean="0"/>
                        <a:t>2018</a:t>
                      </a:r>
                      <a:endParaRPr lang="en-MY" sz="1300" b="1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MY" sz="1300" b="1" dirty="0" smtClean="0"/>
                        <a:t>2019</a:t>
                      </a:r>
                      <a:endParaRPr lang="en-MY" sz="1300" b="1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MY" sz="1300" b="1" dirty="0" smtClean="0"/>
                        <a:t>2020</a:t>
                      </a:r>
                      <a:endParaRPr lang="en-MY" sz="1300" b="1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2" name="Shape 35"/>
          <p:cNvSpPr/>
          <p:nvPr/>
        </p:nvSpPr>
        <p:spPr>
          <a:xfrm>
            <a:off x="2997593" y="1324331"/>
            <a:ext cx="5620620" cy="488625"/>
          </a:xfrm>
          <a:prstGeom prst="rightArrow">
            <a:avLst>
              <a:gd name="adj1" fmla="val 100000"/>
              <a:gd name="adj2" fmla="val 23058"/>
            </a:avLst>
          </a:prstGeom>
          <a:solidFill>
            <a:srgbClr val="40BD58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/>
          <a:lstStyle/>
          <a:p>
            <a:pPr defTabSz="642915">
              <a:defRPr sz="1800"/>
            </a:pPr>
            <a:r>
              <a:rPr sz="1266" b="1" dirty="0" err="1">
                <a:latin typeface="Calibri"/>
                <a:ea typeface="Calibri"/>
                <a:cs typeface="Calibri"/>
                <a:sym typeface="Calibri"/>
              </a:rPr>
              <a:t>Commercialise</a:t>
            </a:r>
            <a:endParaRPr sz="1266" b="1" dirty="0">
              <a:latin typeface="Calibri"/>
              <a:ea typeface="Calibri"/>
              <a:cs typeface="Calibri"/>
              <a:sym typeface="Calibri"/>
            </a:endParaRPr>
          </a:p>
          <a:p>
            <a:pPr defTabSz="642915">
              <a:defRPr sz="1800"/>
            </a:pPr>
            <a:r>
              <a:rPr lang="en-MY" sz="1266" dirty="0">
                <a:latin typeface="Calibri"/>
                <a:ea typeface="Calibri"/>
                <a:cs typeface="Calibri"/>
                <a:sym typeface="Calibri"/>
              </a:rPr>
              <a:t>Copyright, </a:t>
            </a:r>
            <a:r>
              <a:rPr sz="1266" dirty="0">
                <a:latin typeface="Calibri"/>
                <a:ea typeface="Calibri"/>
                <a:cs typeface="Calibri"/>
                <a:sym typeface="Calibri"/>
              </a:rPr>
              <a:t>Patents, </a:t>
            </a:r>
            <a:r>
              <a:rPr lang="en-MY" sz="1266" dirty="0">
                <a:latin typeface="Calibri"/>
                <a:ea typeface="Calibri"/>
                <a:cs typeface="Calibri"/>
                <a:sym typeface="Calibri"/>
              </a:rPr>
              <a:t>Prediction </a:t>
            </a:r>
            <a:r>
              <a:rPr sz="1266" dirty="0">
                <a:latin typeface="Calibri"/>
                <a:ea typeface="Calibri"/>
                <a:cs typeface="Calibri"/>
                <a:sym typeface="Calibri"/>
              </a:rPr>
              <a:t>Apps</a:t>
            </a:r>
          </a:p>
        </p:txBody>
      </p:sp>
      <p:sp>
        <p:nvSpPr>
          <p:cNvPr id="13" name="Shape 37"/>
          <p:cNvSpPr/>
          <p:nvPr/>
        </p:nvSpPr>
        <p:spPr>
          <a:xfrm>
            <a:off x="467587" y="1943674"/>
            <a:ext cx="8150625" cy="491617"/>
          </a:xfrm>
          <a:prstGeom prst="rightArrow">
            <a:avLst>
              <a:gd name="adj1" fmla="val 96367"/>
              <a:gd name="adj2" fmla="val 19842"/>
            </a:avLst>
          </a:prstGeom>
          <a:solidFill>
            <a:srgbClr val="CB81E3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/>
          <a:lstStyle/>
          <a:p>
            <a:pPr defTabSz="642915">
              <a:defRPr sz="1800"/>
            </a:pPr>
            <a:r>
              <a:rPr sz="1266" b="1" dirty="0" err="1">
                <a:latin typeface="Calibri"/>
                <a:ea typeface="Calibri"/>
                <a:cs typeface="Calibri"/>
                <a:sym typeface="Calibri"/>
              </a:rPr>
              <a:t>Publicise</a:t>
            </a:r>
            <a:endParaRPr sz="1266" b="1" dirty="0">
              <a:latin typeface="Calibri"/>
              <a:ea typeface="Calibri"/>
              <a:cs typeface="Calibri"/>
              <a:sym typeface="Calibri"/>
            </a:endParaRPr>
          </a:p>
          <a:p>
            <a:pPr defTabSz="642915">
              <a:defRPr sz="1800"/>
            </a:pPr>
            <a:r>
              <a:rPr sz="1266" dirty="0">
                <a:latin typeface="Calibri"/>
                <a:ea typeface="Calibri"/>
                <a:cs typeface="Calibri"/>
                <a:sym typeface="Calibri"/>
              </a:rPr>
              <a:t>Publications, Training and Courses, Public Talks, Product Demos</a:t>
            </a:r>
          </a:p>
        </p:txBody>
      </p:sp>
      <p:sp>
        <p:nvSpPr>
          <p:cNvPr id="14" name="Shape 34"/>
          <p:cNvSpPr/>
          <p:nvPr/>
        </p:nvSpPr>
        <p:spPr>
          <a:xfrm>
            <a:off x="467587" y="2681789"/>
            <a:ext cx="8150626" cy="1231613"/>
          </a:xfrm>
          <a:prstGeom prst="rightArrow">
            <a:avLst>
              <a:gd name="adj1" fmla="val 100000"/>
              <a:gd name="adj2" fmla="val 17542"/>
            </a:avLst>
          </a:prstGeom>
          <a:solidFill>
            <a:srgbClr val="F4CF56"/>
          </a:solidFill>
          <a:ln w="12700">
            <a:solidFill>
              <a:srgbClr val="5B9BD5"/>
            </a:solidFill>
            <a:miter/>
          </a:ln>
        </p:spPr>
        <p:txBody>
          <a:bodyPr lIns="32146" rIns="32146" anchor="ctr"/>
          <a:lstStyle/>
          <a:p>
            <a:pPr defTabSz="642915">
              <a:defRPr sz="1800">
                <a:latin typeface="Calibri"/>
                <a:ea typeface="Calibri"/>
                <a:cs typeface="Calibri"/>
                <a:sym typeface="Calibri"/>
              </a:defRPr>
            </a:pPr>
            <a:endParaRPr sz="1266"/>
          </a:p>
        </p:txBody>
      </p:sp>
      <p:sp>
        <p:nvSpPr>
          <p:cNvPr id="15" name="Shape 44"/>
          <p:cNvSpPr/>
          <p:nvPr/>
        </p:nvSpPr>
        <p:spPr>
          <a:xfrm>
            <a:off x="860625" y="3504910"/>
            <a:ext cx="7468988" cy="359063"/>
          </a:xfrm>
          <a:prstGeom prst="homePlate">
            <a:avLst/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MY" sz="1266" dirty="0"/>
              <a:t>Mobile (</a:t>
            </a:r>
            <a:r>
              <a:rPr lang="en-MY" sz="1266" dirty="0" err="1"/>
              <a:t>eg.Mobile</a:t>
            </a:r>
            <a:r>
              <a:rPr lang="en-MY" sz="1266" dirty="0"/>
              <a:t> Health/Mobile Crime Detection/Mobile Recommender) </a:t>
            </a:r>
            <a:endParaRPr sz="1266" dirty="0"/>
          </a:p>
        </p:txBody>
      </p:sp>
      <p:sp>
        <p:nvSpPr>
          <p:cNvPr id="16" name="Shape 45"/>
          <p:cNvSpPr/>
          <p:nvPr/>
        </p:nvSpPr>
        <p:spPr>
          <a:xfrm>
            <a:off x="860625" y="2755670"/>
            <a:ext cx="7468988" cy="343958"/>
          </a:xfrm>
          <a:prstGeom prst="homePlate">
            <a:avLst/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MY" sz="1266" dirty="0"/>
              <a:t>Predictive Tool (</a:t>
            </a:r>
            <a:r>
              <a:rPr lang="en-MY" sz="1266" dirty="0" err="1"/>
              <a:t>eg</a:t>
            </a:r>
            <a:r>
              <a:rPr lang="en-MY" sz="1266" dirty="0"/>
              <a:t>. Infertility Prediction Tool)</a:t>
            </a:r>
            <a:endParaRPr sz="1266" dirty="0"/>
          </a:p>
        </p:txBody>
      </p:sp>
      <p:sp>
        <p:nvSpPr>
          <p:cNvPr id="17" name="Shape 46"/>
          <p:cNvSpPr/>
          <p:nvPr/>
        </p:nvSpPr>
        <p:spPr>
          <a:xfrm>
            <a:off x="860625" y="3122918"/>
            <a:ext cx="7468988" cy="352087"/>
          </a:xfrm>
          <a:prstGeom prst="homePlate">
            <a:avLst/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MY" sz="1266" dirty="0"/>
              <a:t>Personalization Application (</a:t>
            </a:r>
            <a:r>
              <a:rPr lang="en-MY" sz="1266" dirty="0" err="1"/>
              <a:t>eg</a:t>
            </a:r>
            <a:r>
              <a:rPr lang="en-MY" sz="1266" dirty="0"/>
              <a:t>. Recommender System/Health Application)</a:t>
            </a:r>
            <a:endParaRPr sz="1266" dirty="0"/>
          </a:p>
        </p:txBody>
      </p:sp>
      <p:grpSp>
        <p:nvGrpSpPr>
          <p:cNvPr id="26" name="Group 25"/>
          <p:cNvGrpSpPr/>
          <p:nvPr/>
        </p:nvGrpSpPr>
        <p:grpSpPr>
          <a:xfrm>
            <a:off x="462119" y="3972995"/>
            <a:ext cx="8156096" cy="1835312"/>
            <a:chOff x="1546982" y="4914391"/>
            <a:chExt cx="10125766" cy="2610222"/>
          </a:xfrm>
        </p:grpSpPr>
        <p:sp>
          <p:nvSpPr>
            <p:cNvPr id="18" name="Shape 32"/>
            <p:cNvSpPr/>
            <p:nvPr/>
          </p:nvSpPr>
          <p:spPr>
            <a:xfrm>
              <a:off x="1554495" y="4914391"/>
              <a:ext cx="10118253" cy="2610222"/>
            </a:xfrm>
            <a:prstGeom prst="rightArrow">
              <a:avLst>
                <a:gd name="adj1" fmla="val 99390"/>
                <a:gd name="adj2" fmla="val 11484"/>
              </a:avLst>
            </a:prstGeom>
            <a:solidFill>
              <a:srgbClr val="D76477"/>
            </a:solidFill>
            <a:ln w="6350">
              <a:solidFill>
                <a:srgbClr val="4472C4"/>
              </a:solidFill>
              <a:miter/>
            </a:ln>
          </p:spPr>
          <p:txBody>
            <a:bodyPr lIns="32146" rIns="32146" anchor="ctr"/>
            <a:lstStyle/>
            <a:p>
              <a:pPr defTabSz="642915">
                <a:defRPr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 sz="1266"/>
            </a:p>
          </p:txBody>
        </p:sp>
        <p:sp>
          <p:nvSpPr>
            <p:cNvPr id="19" name="Shape 33"/>
            <p:cNvSpPr/>
            <p:nvPr/>
          </p:nvSpPr>
          <p:spPr>
            <a:xfrm>
              <a:off x="1546982" y="5205729"/>
              <a:ext cx="456811" cy="2308324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vert="vert270" lIns="32146" rIns="32146">
              <a:spAutoFit/>
            </a:bodyPr>
            <a:lstStyle>
              <a:lvl1pPr algn="l"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 algn="ctr"/>
              <a:r>
                <a:rPr sz="1969" dirty="0"/>
                <a:t>RESEARCH</a:t>
              </a:r>
            </a:p>
          </p:txBody>
        </p:sp>
        <p:sp>
          <p:nvSpPr>
            <p:cNvPr id="21" name="Shape 39"/>
            <p:cNvSpPr/>
            <p:nvPr/>
          </p:nvSpPr>
          <p:spPr>
            <a:xfrm>
              <a:off x="2041727" y="6551838"/>
              <a:ext cx="9272723" cy="432000"/>
            </a:xfrm>
            <a:prstGeom prst="homePlate">
              <a:avLst/>
            </a:prstGeom>
            <a:solidFill>
              <a:srgbClr val="FFFFFF"/>
            </a:solidFill>
            <a:ln w="12700">
              <a:solidFill>
                <a:srgbClr val="5B9BD5"/>
              </a:solidFill>
              <a:miter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32146" rIns="32146" anchor="ctr"/>
            <a:lstStyle>
              <a:lvl1pPr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endParaRPr lang="en-MY" sz="1266" dirty="0"/>
            </a:p>
            <a:p>
              <a:r>
                <a:rPr lang="en-MY" sz="1266" dirty="0"/>
                <a:t>Data Processing (Information Retrieval, Information Chunking, Social Network Analysis)</a:t>
              </a:r>
            </a:p>
            <a:p>
              <a:pPr lvl="0"/>
              <a:endParaRPr sz="1266" dirty="0"/>
            </a:p>
          </p:txBody>
        </p:sp>
        <p:sp>
          <p:nvSpPr>
            <p:cNvPr id="24" name="Shape 42"/>
            <p:cNvSpPr/>
            <p:nvPr/>
          </p:nvSpPr>
          <p:spPr>
            <a:xfrm>
              <a:off x="2041727" y="5035803"/>
              <a:ext cx="5797948" cy="432000"/>
            </a:xfrm>
            <a:prstGeom prst="homePlate">
              <a:avLst/>
            </a:prstGeom>
            <a:solidFill>
              <a:srgbClr val="FFFFFF"/>
            </a:solidFill>
            <a:ln w="12700">
              <a:solidFill>
                <a:srgbClr val="5B9BD5"/>
              </a:solidFill>
              <a:miter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32146" rIns="32146" anchor="ctr"/>
            <a:lstStyle>
              <a:lvl1pPr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rPr lang="en-MY" sz="1266" dirty="0"/>
                <a:t>Data and BD Quality/Privacy/Security/Policy</a:t>
              </a:r>
              <a:endParaRPr sz="1266" dirty="0"/>
            </a:p>
          </p:txBody>
        </p:sp>
        <p:sp>
          <p:nvSpPr>
            <p:cNvPr id="25" name="Shape 43"/>
            <p:cNvSpPr/>
            <p:nvPr/>
          </p:nvSpPr>
          <p:spPr>
            <a:xfrm>
              <a:off x="7857224" y="7031059"/>
              <a:ext cx="3457226" cy="432000"/>
            </a:xfrm>
            <a:prstGeom prst="homePlate">
              <a:avLst/>
            </a:prstGeom>
            <a:solidFill>
              <a:srgbClr val="FFFFFF"/>
            </a:solidFill>
            <a:ln w="12700">
              <a:solidFill>
                <a:srgbClr val="5B9BD5"/>
              </a:solidFill>
              <a:miter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32146" rIns="32146" anchor="ctr"/>
            <a:lstStyle>
              <a:lvl1pPr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rPr lang="en-MY" sz="1266" dirty="0"/>
                <a:t>Real Time/Dimensional Big Data</a:t>
              </a:r>
              <a:endParaRPr sz="1266" dirty="0"/>
            </a:p>
          </p:txBody>
        </p:sp>
      </p:grpSp>
      <p:sp>
        <p:nvSpPr>
          <p:cNvPr id="27" name="Shape 33"/>
          <p:cNvSpPr/>
          <p:nvPr/>
        </p:nvSpPr>
        <p:spPr>
          <a:xfrm>
            <a:off x="477583" y="2713494"/>
            <a:ext cx="367952" cy="1179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vert="vert270" wrap="square" lIns="32146" rIns="32146">
            <a:spAutoFit/>
          </a:bodyPr>
          <a:lstStyle>
            <a:lvl1pPr algn="l"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 algn="ctr"/>
            <a:r>
              <a:rPr lang="en-MY" sz="1969" dirty="0"/>
              <a:t>DEV</a:t>
            </a:r>
            <a:endParaRPr sz="1969" dirty="0"/>
          </a:p>
        </p:txBody>
      </p:sp>
      <p:sp>
        <p:nvSpPr>
          <p:cNvPr id="29" name="Shape 40"/>
          <p:cNvSpPr/>
          <p:nvPr/>
        </p:nvSpPr>
        <p:spPr>
          <a:xfrm>
            <a:off x="860625" y="4415308"/>
            <a:ext cx="7468988" cy="302382"/>
          </a:xfrm>
          <a:prstGeom prst="homePlate">
            <a:avLst/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algn="l"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 algn="ctr"/>
            <a:r>
              <a:rPr lang="en-MY" sz="1266" dirty="0"/>
              <a:t>Data Mining (Soft Set Computing/Clustering/Classifier/Social Network Analysis) </a:t>
            </a:r>
            <a:endParaRPr sz="1266" dirty="0"/>
          </a:p>
        </p:txBody>
      </p:sp>
      <p:sp>
        <p:nvSpPr>
          <p:cNvPr id="35" name="Shape 39"/>
          <p:cNvSpPr/>
          <p:nvPr/>
        </p:nvSpPr>
        <p:spPr>
          <a:xfrm>
            <a:off x="860625" y="4771926"/>
            <a:ext cx="4670127" cy="305599"/>
          </a:xfrm>
          <a:prstGeom prst="homePlate">
            <a:avLst/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endParaRPr lang="en-MY" sz="1266" dirty="0"/>
          </a:p>
          <a:p>
            <a:pPr lvl="0"/>
            <a:r>
              <a:rPr lang="en-MY" sz="1266" dirty="0"/>
              <a:t>Big Data Architecture/</a:t>
            </a:r>
            <a:r>
              <a:rPr lang="en-US" sz="1266" dirty="0"/>
              <a:t>Data-Intensive Computing/Real Time Data </a:t>
            </a:r>
            <a:endParaRPr lang="en-MY" sz="1266" dirty="0"/>
          </a:p>
          <a:p>
            <a:pPr lvl="0"/>
            <a:endParaRPr sz="1266" dirty="0"/>
          </a:p>
        </p:txBody>
      </p:sp>
      <p:sp>
        <p:nvSpPr>
          <p:cNvPr id="36" name="Shape 39"/>
          <p:cNvSpPr/>
          <p:nvPr/>
        </p:nvSpPr>
        <p:spPr>
          <a:xfrm>
            <a:off x="5539154" y="4771925"/>
            <a:ext cx="2790458" cy="303750"/>
          </a:xfrm>
          <a:prstGeom prst="homePlate">
            <a:avLst/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endParaRPr lang="en-MY" sz="1266" dirty="0"/>
          </a:p>
          <a:p>
            <a:r>
              <a:rPr lang="en-MY" sz="1266" dirty="0"/>
              <a:t>(Quantum/Meta/SE ) Big Data </a:t>
            </a:r>
          </a:p>
          <a:p>
            <a:pPr lvl="0"/>
            <a:endParaRPr sz="1266" dirty="0"/>
          </a:p>
        </p:txBody>
      </p:sp>
      <p:sp>
        <p:nvSpPr>
          <p:cNvPr id="37" name="Shape 43"/>
          <p:cNvSpPr/>
          <p:nvPr/>
        </p:nvSpPr>
        <p:spPr>
          <a:xfrm>
            <a:off x="860626" y="5456724"/>
            <a:ext cx="4670127" cy="308304"/>
          </a:xfrm>
          <a:prstGeom prst="homePlate">
            <a:avLst/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MY" sz="1266" dirty="0"/>
              <a:t>Data Acquisition, Analytic and Visualization</a:t>
            </a:r>
            <a:endParaRPr sz="1266" dirty="0"/>
          </a:p>
        </p:txBody>
      </p:sp>
      <p:sp>
        <p:nvSpPr>
          <p:cNvPr id="38" name="Shape 39"/>
          <p:cNvSpPr/>
          <p:nvPr/>
        </p:nvSpPr>
        <p:spPr>
          <a:xfrm>
            <a:off x="5533266" y="4056864"/>
            <a:ext cx="2796346" cy="314252"/>
          </a:xfrm>
          <a:prstGeom prst="homePlate">
            <a:avLst/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endParaRPr lang="en-MY" sz="1266" dirty="0"/>
          </a:p>
          <a:p>
            <a:r>
              <a:rPr lang="en-MY" sz="1266" dirty="0"/>
              <a:t>Human-Centred Cognitive Big Data </a:t>
            </a:r>
          </a:p>
          <a:p>
            <a:pPr lvl="0"/>
            <a:endParaRPr sz="1266" dirty="0"/>
          </a:p>
        </p:txBody>
      </p:sp>
    </p:spTree>
    <p:extLst>
      <p:ext uri="{BB962C8B-B14F-4D97-AF65-F5344CB8AC3E}">
        <p14:creationId xmlns:p14="http://schemas.microsoft.com/office/powerpoint/2010/main" val="197179473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"/>
            <a:ext cx="9144000" cy="539781"/>
          </a:xfrm>
          <a:prstGeom prst="rect">
            <a:avLst/>
          </a:prstGeom>
          <a:blipFill rotWithShape="1">
            <a:blip r:embed="rId2"/>
            <a:srcRect/>
            <a:tile tx="0" ty="0" sx="100000" sy="100000" flip="none" algn="tl"/>
          </a:blip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noAutofit/>
          </a:bodyPr>
          <a:lstStyle/>
          <a:p>
            <a:pPr algn="ctr" defTabSz="410751" latinLnBrk="1" hangingPunct="0"/>
            <a:r>
              <a:rPr lang="en-MY" sz="1687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INTERNET OF THINGS (</a:t>
            </a:r>
            <a:r>
              <a:rPr lang="en-MY" sz="1687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IoT</a:t>
            </a:r>
            <a:r>
              <a:rPr lang="en-MY" sz="1687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RESEARCH ROADMAP</a:t>
            </a:r>
            <a:endParaRPr lang="en-MY" sz="1687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sym typeface="Helvetica Light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67587" y="714401"/>
          <a:ext cx="8150625" cy="57015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5625"/>
                <a:gridCol w="1265625"/>
                <a:gridCol w="1265625"/>
                <a:gridCol w="1265625"/>
                <a:gridCol w="1265625"/>
                <a:gridCol w="1265625"/>
                <a:gridCol w="556875"/>
              </a:tblGrid>
              <a:tr h="712203"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12203"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6847"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21490"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838">
                <a:tc>
                  <a:txBody>
                    <a:bodyPr/>
                    <a:lstStyle/>
                    <a:p>
                      <a:r>
                        <a:rPr lang="en-MY" sz="1300" b="1" dirty="0" smtClean="0"/>
                        <a:t>2015</a:t>
                      </a:r>
                      <a:endParaRPr lang="en-MY" sz="1300" b="1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MY" sz="1300" b="1" dirty="0" smtClean="0"/>
                        <a:t>2016</a:t>
                      </a:r>
                      <a:endParaRPr lang="en-MY" sz="1300" b="1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MY" sz="1300" b="1" dirty="0" smtClean="0"/>
                        <a:t>2017</a:t>
                      </a:r>
                      <a:endParaRPr lang="en-MY" sz="1300" b="1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MY" sz="1300" b="1" dirty="0" smtClean="0"/>
                        <a:t>2018</a:t>
                      </a:r>
                      <a:endParaRPr lang="en-MY" sz="1300" b="1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MY" sz="1300" b="1" dirty="0" smtClean="0"/>
                        <a:t>2019</a:t>
                      </a:r>
                      <a:endParaRPr lang="en-MY" sz="1300" b="1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MY" sz="1300" b="1" dirty="0" smtClean="0"/>
                        <a:t>2020</a:t>
                      </a:r>
                      <a:endParaRPr lang="en-MY" sz="1300" b="1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2" name="Shape 35"/>
          <p:cNvSpPr/>
          <p:nvPr/>
        </p:nvSpPr>
        <p:spPr>
          <a:xfrm>
            <a:off x="4233526" y="771304"/>
            <a:ext cx="4409899" cy="534236"/>
          </a:xfrm>
          <a:prstGeom prst="rightArrow">
            <a:avLst>
              <a:gd name="adj1" fmla="val 100000"/>
              <a:gd name="adj2" fmla="val 23058"/>
            </a:avLst>
          </a:prstGeom>
          <a:solidFill>
            <a:srgbClr val="40BD58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/>
          <a:lstStyle/>
          <a:p>
            <a:pPr defTabSz="642915">
              <a:defRPr sz="1800"/>
            </a:pPr>
            <a:r>
              <a:rPr sz="1125" b="1" dirty="0">
                <a:latin typeface="Calibri"/>
                <a:ea typeface="Calibri"/>
                <a:cs typeface="Calibri"/>
                <a:sym typeface="Calibri"/>
              </a:rPr>
              <a:t>Commercialize</a:t>
            </a:r>
          </a:p>
          <a:p>
            <a:pPr defTabSz="642915">
              <a:defRPr sz="1800"/>
            </a:pPr>
            <a:r>
              <a:rPr lang="en-US" sz="1125" dirty="0">
                <a:latin typeface="Calibri"/>
                <a:ea typeface="Calibri"/>
                <a:cs typeface="Calibri"/>
                <a:sym typeface="Calibri"/>
              </a:rPr>
              <a:t>Mobile App, Expert Consultation, Embedded Device, Monitoring System, Data collection and dissemination </a:t>
            </a:r>
            <a:endParaRPr sz="1125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Shape 37"/>
          <p:cNvSpPr/>
          <p:nvPr/>
        </p:nvSpPr>
        <p:spPr>
          <a:xfrm>
            <a:off x="468281" y="1432895"/>
            <a:ext cx="8150625" cy="491617"/>
          </a:xfrm>
          <a:prstGeom prst="rightArrow">
            <a:avLst>
              <a:gd name="adj1" fmla="val 96367"/>
              <a:gd name="adj2" fmla="val 19842"/>
            </a:avLst>
          </a:prstGeom>
          <a:solidFill>
            <a:srgbClr val="CB81E3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/>
          <a:lstStyle/>
          <a:p>
            <a:pPr defTabSz="642915">
              <a:defRPr sz="1800"/>
            </a:pPr>
            <a:r>
              <a:rPr sz="1266" b="1" dirty="0">
                <a:latin typeface="Calibri"/>
                <a:ea typeface="Calibri"/>
                <a:cs typeface="Calibri"/>
                <a:sym typeface="Calibri"/>
              </a:rPr>
              <a:t>Publicize</a:t>
            </a:r>
          </a:p>
          <a:p>
            <a:pPr defTabSz="642915">
              <a:defRPr sz="1800"/>
            </a:pPr>
            <a:r>
              <a:rPr sz="1266" dirty="0">
                <a:latin typeface="Calibri"/>
                <a:ea typeface="Calibri"/>
                <a:cs typeface="Calibri"/>
                <a:sym typeface="Calibri"/>
              </a:rPr>
              <a:t>Publications, Training and Courses, Public Talks, Product Demos</a:t>
            </a:r>
            <a:r>
              <a:rPr lang="en-US" sz="1266" dirty="0">
                <a:latin typeface="Calibri"/>
                <a:ea typeface="Calibri"/>
                <a:cs typeface="Calibri"/>
                <a:sym typeface="Calibri"/>
              </a:rPr>
              <a:t>, IPR</a:t>
            </a:r>
            <a:endParaRPr sz="1266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Shape 34"/>
          <p:cNvSpPr/>
          <p:nvPr/>
        </p:nvSpPr>
        <p:spPr>
          <a:xfrm>
            <a:off x="468281" y="1982063"/>
            <a:ext cx="8138019" cy="1254140"/>
          </a:xfrm>
          <a:prstGeom prst="rightArrow">
            <a:avLst>
              <a:gd name="adj1" fmla="val 100000"/>
              <a:gd name="adj2" fmla="val 17542"/>
            </a:avLst>
          </a:prstGeom>
          <a:solidFill>
            <a:srgbClr val="F4CF56"/>
          </a:solidFill>
          <a:ln w="12700">
            <a:solidFill>
              <a:srgbClr val="5B9BD5"/>
            </a:solidFill>
            <a:miter/>
          </a:ln>
        </p:spPr>
        <p:txBody>
          <a:bodyPr lIns="32146" rIns="32146" anchor="ctr"/>
          <a:lstStyle/>
          <a:p>
            <a:pPr defTabSz="642915">
              <a:defRPr sz="1800">
                <a:latin typeface="Calibri"/>
                <a:ea typeface="Calibri"/>
                <a:cs typeface="Calibri"/>
                <a:sym typeface="Calibri"/>
              </a:defRPr>
            </a:pPr>
            <a:endParaRPr sz="1266"/>
          </a:p>
        </p:txBody>
      </p:sp>
      <p:sp>
        <p:nvSpPr>
          <p:cNvPr id="15" name="Shape 44"/>
          <p:cNvSpPr/>
          <p:nvPr/>
        </p:nvSpPr>
        <p:spPr>
          <a:xfrm>
            <a:off x="4252500" y="2823843"/>
            <a:ext cx="4093298" cy="353630"/>
          </a:xfrm>
          <a:prstGeom prst="homePlate">
            <a:avLst/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US" sz="1266" dirty="0"/>
              <a:t>Power Consumption Forecasting</a:t>
            </a:r>
            <a:endParaRPr sz="1266" dirty="0"/>
          </a:p>
        </p:txBody>
      </p:sp>
      <p:sp>
        <p:nvSpPr>
          <p:cNvPr id="16" name="Shape 45"/>
          <p:cNvSpPr/>
          <p:nvPr/>
        </p:nvSpPr>
        <p:spPr>
          <a:xfrm>
            <a:off x="4252500" y="2059667"/>
            <a:ext cx="4091722" cy="351553"/>
          </a:xfrm>
          <a:prstGeom prst="homePlate">
            <a:avLst/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US" sz="1125" dirty="0"/>
              <a:t>Healthcare Monitoring (Rehabilitation, ELDERLY and child Monitoring, Health Literacy)</a:t>
            </a:r>
            <a:endParaRPr sz="1125" dirty="0"/>
          </a:p>
        </p:txBody>
      </p:sp>
      <p:sp>
        <p:nvSpPr>
          <p:cNvPr id="17" name="Shape 46"/>
          <p:cNvSpPr/>
          <p:nvPr/>
        </p:nvSpPr>
        <p:spPr>
          <a:xfrm>
            <a:off x="4252500" y="2441811"/>
            <a:ext cx="4091723" cy="353630"/>
          </a:xfrm>
          <a:prstGeom prst="homePlate">
            <a:avLst/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US" sz="1125" dirty="0"/>
              <a:t>Safety monitoring (Human Trafficking, Illegal Logging, Illegal Immigrant, Socio Economic Planning)</a:t>
            </a:r>
            <a:endParaRPr sz="1125" dirty="0"/>
          </a:p>
        </p:txBody>
      </p:sp>
      <p:sp>
        <p:nvSpPr>
          <p:cNvPr id="27" name="Shape 33"/>
          <p:cNvSpPr/>
          <p:nvPr/>
        </p:nvSpPr>
        <p:spPr>
          <a:xfrm>
            <a:off x="484764" y="2009564"/>
            <a:ext cx="367952" cy="1179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vert="vert270" wrap="square" lIns="32146" rIns="32146">
            <a:spAutoFit/>
          </a:bodyPr>
          <a:lstStyle>
            <a:lvl1pPr algn="l"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 algn="ctr"/>
            <a:r>
              <a:rPr lang="en-MY" sz="1969" dirty="0"/>
              <a:t>DEV</a:t>
            </a:r>
            <a:endParaRPr sz="1969" dirty="0"/>
          </a:p>
        </p:txBody>
      </p:sp>
      <p:sp>
        <p:nvSpPr>
          <p:cNvPr id="18" name="Shape 32"/>
          <p:cNvSpPr/>
          <p:nvPr/>
        </p:nvSpPr>
        <p:spPr>
          <a:xfrm>
            <a:off x="468281" y="3305114"/>
            <a:ext cx="8124851" cy="2654425"/>
          </a:xfrm>
          <a:prstGeom prst="rightArrow">
            <a:avLst>
              <a:gd name="adj1" fmla="val 99390"/>
              <a:gd name="adj2" fmla="val 11484"/>
            </a:avLst>
          </a:prstGeom>
          <a:solidFill>
            <a:srgbClr val="D76477"/>
          </a:solidFill>
          <a:ln w="6350">
            <a:solidFill>
              <a:srgbClr val="4472C4"/>
            </a:solidFill>
            <a:miter/>
          </a:ln>
        </p:spPr>
        <p:txBody>
          <a:bodyPr lIns="32146" rIns="32146" anchor="ctr"/>
          <a:lstStyle/>
          <a:p>
            <a:pPr defTabSz="642915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sz="1266"/>
          </a:p>
        </p:txBody>
      </p:sp>
      <p:grpSp>
        <p:nvGrpSpPr>
          <p:cNvPr id="3" name="Group 2"/>
          <p:cNvGrpSpPr/>
          <p:nvPr/>
        </p:nvGrpSpPr>
        <p:grpSpPr>
          <a:xfrm>
            <a:off x="860625" y="3346219"/>
            <a:ext cx="7466200" cy="709083"/>
            <a:chOff x="1224000" y="4808274"/>
            <a:chExt cx="7378637" cy="1008474"/>
          </a:xfrm>
        </p:grpSpPr>
        <p:sp>
          <p:nvSpPr>
            <p:cNvPr id="24" name="Shape 42"/>
            <p:cNvSpPr/>
            <p:nvPr/>
          </p:nvSpPr>
          <p:spPr>
            <a:xfrm>
              <a:off x="1224000" y="4808274"/>
              <a:ext cx="7378637" cy="1008474"/>
            </a:xfrm>
            <a:prstGeom prst="rightArrow">
              <a:avLst>
                <a:gd name="adj1" fmla="val 100000"/>
                <a:gd name="adj2" fmla="val 53025"/>
              </a:avLst>
            </a:prstGeom>
            <a:solidFill>
              <a:srgbClr val="FFFFFF"/>
            </a:solidFill>
            <a:ln w="12700">
              <a:solidFill>
                <a:srgbClr val="5B9BD5"/>
              </a:solidFill>
              <a:miter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32146" rIns="32146" anchor="t" anchorCtr="0"/>
            <a:lstStyle>
              <a:lvl1pPr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rPr lang="en-US" sz="984" b="1" dirty="0"/>
                <a:t>IOT Architecture</a:t>
              </a:r>
              <a:endParaRPr sz="984" b="1" dirty="0"/>
            </a:p>
          </p:txBody>
        </p:sp>
        <p:sp>
          <p:nvSpPr>
            <p:cNvPr id="33" name="Shape 39"/>
            <p:cNvSpPr/>
            <p:nvPr/>
          </p:nvSpPr>
          <p:spPr>
            <a:xfrm>
              <a:off x="4855444" y="5082028"/>
              <a:ext cx="3358935" cy="288000"/>
            </a:xfrm>
            <a:prstGeom prst="homePlate">
              <a:avLst/>
            </a:prstGeom>
            <a:solidFill>
              <a:schemeClr val="accent2"/>
            </a:solidFill>
            <a:ln w="12700">
              <a:solidFill>
                <a:srgbClr val="5B9BD5"/>
              </a:solidFill>
              <a:miter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32146" rIns="32146" anchor="ctr"/>
            <a:lstStyle>
              <a:lvl1pPr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rPr lang="en-US" sz="844" dirty="0">
                  <a:solidFill>
                    <a:schemeClr val="bg1"/>
                  </a:solidFill>
                </a:rPr>
                <a:t>Future Internet Design for </a:t>
              </a:r>
              <a:r>
                <a:rPr lang="en-US" sz="844" dirty="0" err="1">
                  <a:solidFill>
                    <a:schemeClr val="bg1"/>
                  </a:solidFill>
                </a:rPr>
                <a:t>IoT</a:t>
              </a:r>
              <a:endParaRPr sz="844" dirty="0">
                <a:solidFill>
                  <a:schemeClr val="bg1"/>
                </a:solidFill>
              </a:endParaRPr>
            </a:p>
          </p:txBody>
        </p:sp>
        <p:sp>
          <p:nvSpPr>
            <p:cNvPr id="34" name="Shape 39"/>
            <p:cNvSpPr/>
            <p:nvPr/>
          </p:nvSpPr>
          <p:spPr>
            <a:xfrm>
              <a:off x="2074532" y="5445261"/>
              <a:ext cx="6133100" cy="288000"/>
            </a:xfrm>
            <a:prstGeom prst="homePlate">
              <a:avLst/>
            </a:prstGeom>
            <a:solidFill>
              <a:schemeClr val="accent2"/>
            </a:solidFill>
            <a:ln w="12700">
              <a:solidFill>
                <a:srgbClr val="5B9BD5"/>
              </a:solidFill>
              <a:miter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32146" rIns="32146" anchor="ctr"/>
            <a:lstStyle>
              <a:lvl1pPr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rPr lang="en-US" sz="844" dirty="0">
                  <a:solidFill>
                    <a:schemeClr val="bg1"/>
                  </a:solidFill>
                </a:rPr>
                <a:t>System Security and manageability</a:t>
              </a:r>
              <a:endParaRPr sz="844" dirty="0">
                <a:solidFill>
                  <a:schemeClr val="bg1"/>
                </a:solidFill>
              </a:endParaRPr>
            </a:p>
          </p:txBody>
        </p:sp>
        <p:sp>
          <p:nvSpPr>
            <p:cNvPr id="41" name="Shape 39"/>
            <p:cNvSpPr/>
            <p:nvPr/>
          </p:nvSpPr>
          <p:spPr>
            <a:xfrm>
              <a:off x="2074532" y="5086105"/>
              <a:ext cx="2746438" cy="292121"/>
            </a:xfrm>
            <a:prstGeom prst="homePlate">
              <a:avLst/>
            </a:prstGeom>
            <a:solidFill>
              <a:schemeClr val="accent2"/>
            </a:solidFill>
            <a:ln w="12700">
              <a:solidFill>
                <a:srgbClr val="5B9BD5"/>
              </a:solidFill>
              <a:miter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32146" rIns="32146" anchor="ctr"/>
            <a:lstStyle>
              <a:lvl1pPr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rPr lang="en-US" sz="844" dirty="0">
                  <a:solidFill>
                    <a:schemeClr val="bg1"/>
                  </a:solidFill>
                </a:rPr>
                <a:t>Cloud Based </a:t>
              </a:r>
              <a:r>
                <a:rPr lang="en-US" sz="844" dirty="0" err="1">
                  <a:solidFill>
                    <a:schemeClr val="bg1"/>
                  </a:solidFill>
                </a:rPr>
                <a:t>IoT</a:t>
              </a:r>
              <a:endParaRPr sz="844" dirty="0">
                <a:solidFill>
                  <a:schemeClr val="bg1"/>
                </a:solidFill>
              </a:endParaRPr>
            </a:p>
          </p:txBody>
        </p:sp>
      </p:grpSp>
      <p:sp>
        <p:nvSpPr>
          <p:cNvPr id="43" name="Shape 42"/>
          <p:cNvSpPr/>
          <p:nvPr/>
        </p:nvSpPr>
        <p:spPr>
          <a:xfrm>
            <a:off x="860625" y="4096407"/>
            <a:ext cx="7466200" cy="998957"/>
          </a:xfrm>
          <a:prstGeom prst="rightArrow">
            <a:avLst>
              <a:gd name="adj1" fmla="val 100000"/>
              <a:gd name="adj2" fmla="val 53025"/>
            </a:avLst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t" anchorCtr="0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US" sz="984" b="1" dirty="0" err="1"/>
              <a:t>IoT</a:t>
            </a:r>
            <a:r>
              <a:rPr lang="en-US" sz="984" b="1" dirty="0"/>
              <a:t> Enabling Technologies</a:t>
            </a:r>
          </a:p>
          <a:p>
            <a:pPr lvl="0"/>
            <a:endParaRPr sz="984" b="1" dirty="0"/>
          </a:p>
        </p:txBody>
      </p:sp>
      <p:sp>
        <p:nvSpPr>
          <p:cNvPr id="30" name="Shape 39"/>
          <p:cNvSpPr/>
          <p:nvPr/>
        </p:nvSpPr>
        <p:spPr>
          <a:xfrm>
            <a:off x="1721250" y="4323171"/>
            <a:ext cx="2444456" cy="202500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accent1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US" sz="773" dirty="0"/>
              <a:t>Sensor Network, Machine-Type-Communication</a:t>
            </a:r>
            <a:endParaRPr sz="773" dirty="0"/>
          </a:p>
        </p:txBody>
      </p:sp>
      <p:sp>
        <p:nvSpPr>
          <p:cNvPr id="31" name="Shape 39"/>
          <p:cNvSpPr/>
          <p:nvPr/>
        </p:nvSpPr>
        <p:spPr>
          <a:xfrm>
            <a:off x="4252500" y="4326076"/>
            <a:ext cx="1603642" cy="202500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accent1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US" sz="844" dirty="0"/>
              <a:t>Resource Constrained Network</a:t>
            </a:r>
            <a:endParaRPr sz="844" dirty="0"/>
          </a:p>
        </p:txBody>
      </p:sp>
      <p:sp>
        <p:nvSpPr>
          <p:cNvPr id="32" name="Shape 39"/>
          <p:cNvSpPr/>
          <p:nvPr/>
        </p:nvSpPr>
        <p:spPr>
          <a:xfrm>
            <a:off x="4252500" y="4594639"/>
            <a:ext cx="1603642" cy="202500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accent1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US" sz="844" dirty="0"/>
              <a:t>Real Time System</a:t>
            </a:r>
            <a:endParaRPr sz="844" dirty="0"/>
          </a:p>
        </p:txBody>
      </p:sp>
      <p:sp>
        <p:nvSpPr>
          <p:cNvPr id="36" name="Shape 39"/>
          <p:cNvSpPr/>
          <p:nvPr/>
        </p:nvSpPr>
        <p:spPr>
          <a:xfrm>
            <a:off x="1721250" y="4584434"/>
            <a:ext cx="2438523" cy="202500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accent1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US" sz="844" dirty="0"/>
              <a:t>Embedded System</a:t>
            </a:r>
            <a:endParaRPr sz="844" dirty="0"/>
          </a:p>
        </p:txBody>
      </p:sp>
      <p:sp>
        <p:nvSpPr>
          <p:cNvPr id="37" name="Shape 39"/>
          <p:cNvSpPr/>
          <p:nvPr/>
        </p:nvSpPr>
        <p:spPr>
          <a:xfrm>
            <a:off x="5922999" y="4336283"/>
            <a:ext cx="2010961" cy="452280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accent1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US" sz="844" dirty="0" err="1"/>
              <a:t>IoT</a:t>
            </a:r>
            <a:r>
              <a:rPr lang="en-US" sz="844" dirty="0"/>
              <a:t> Data Analytics</a:t>
            </a:r>
            <a:endParaRPr sz="844" dirty="0"/>
          </a:p>
        </p:txBody>
      </p:sp>
      <p:sp>
        <p:nvSpPr>
          <p:cNvPr id="49" name="Shape 39"/>
          <p:cNvSpPr/>
          <p:nvPr/>
        </p:nvSpPr>
        <p:spPr>
          <a:xfrm>
            <a:off x="1721251" y="4845731"/>
            <a:ext cx="6204582" cy="202500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accent1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US" sz="844" dirty="0"/>
              <a:t>Low Power &amp; Energy Harvesting</a:t>
            </a:r>
            <a:endParaRPr sz="844" dirty="0"/>
          </a:p>
        </p:txBody>
      </p:sp>
      <p:grpSp>
        <p:nvGrpSpPr>
          <p:cNvPr id="6" name="Group 5"/>
          <p:cNvGrpSpPr/>
          <p:nvPr/>
        </p:nvGrpSpPr>
        <p:grpSpPr>
          <a:xfrm>
            <a:off x="859349" y="5133792"/>
            <a:ext cx="7467476" cy="743288"/>
            <a:chOff x="1222185" y="7301394"/>
            <a:chExt cx="7401115" cy="1057120"/>
          </a:xfrm>
        </p:grpSpPr>
        <p:sp>
          <p:nvSpPr>
            <p:cNvPr id="35" name="Shape 42"/>
            <p:cNvSpPr/>
            <p:nvPr/>
          </p:nvSpPr>
          <p:spPr>
            <a:xfrm>
              <a:off x="1222185" y="7301394"/>
              <a:ext cx="7401115" cy="1057120"/>
            </a:xfrm>
            <a:prstGeom prst="rightArrow">
              <a:avLst>
                <a:gd name="adj1" fmla="val 100000"/>
                <a:gd name="adj2" fmla="val 53025"/>
              </a:avLst>
            </a:prstGeom>
            <a:solidFill>
              <a:srgbClr val="FFFFFF"/>
            </a:solidFill>
            <a:ln w="12700">
              <a:solidFill>
                <a:srgbClr val="5B9BD5"/>
              </a:solidFill>
              <a:miter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32146" rIns="32146" anchor="t" anchorCtr="0"/>
            <a:lstStyle>
              <a:lvl1pPr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rPr lang="en-US" sz="984" b="1" dirty="0" err="1"/>
                <a:t>IoT</a:t>
              </a:r>
              <a:r>
                <a:rPr lang="en-US" sz="984" b="1" dirty="0"/>
                <a:t> Services, Applications, Standard &amp; Testbed </a:t>
              </a:r>
              <a:endParaRPr sz="984" b="1" dirty="0"/>
            </a:p>
          </p:txBody>
        </p:sp>
        <p:sp>
          <p:nvSpPr>
            <p:cNvPr id="47" name="Shape 39"/>
            <p:cNvSpPr/>
            <p:nvPr/>
          </p:nvSpPr>
          <p:spPr>
            <a:xfrm>
              <a:off x="2076426" y="7627728"/>
              <a:ext cx="2424019" cy="288000"/>
            </a:xfrm>
            <a:prstGeom prst="homePlate">
              <a:avLst/>
            </a:prstGeom>
            <a:solidFill>
              <a:schemeClr val="accent4">
                <a:lumMod val="40000"/>
                <a:lumOff val="60000"/>
              </a:schemeClr>
            </a:solidFill>
            <a:ln w="12700">
              <a:solidFill>
                <a:schemeClr val="accent1"/>
              </a:solidFill>
              <a:miter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32146" rIns="32146" anchor="ctr"/>
            <a:lstStyle>
              <a:lvl1pPr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rPr lang="en-US" sz="844" dirty="0"/>
                <a:t>Open Service Platform</a:t>
              </a:r>
            </a:p>
          </p:txBody>
        </p:sp>
        <p:sp>
          <p:nvSpPr>
            <p:cNvPr id="50" name="Shape 39"/>
            <p:cNvSpPr/>
            <p:nvPr/>
          </p:nvSpPr>
          <p:spPr>
            <a:xfrm>
              <a:off x="4585182" y="7631274"/>
              <a:ext cx="3667548" cy="288000"/>
            </a:xfrm>
            <a:prstGeom prst="homePlate">
              <a:avLst/>
            </a:prstGeom>
            <a:solidFill>
              <a:schemeClr val="accent4">
                <a:lumMod val="40000"/>
                <a:lumOff val="60000"/>
              </a:schemeClr>
            </a:solidFill>
            <a:ln w="12700">
              <a:solidFill>
                <a:schemeClr val="accent1"/>
              </a:solidFill>
              <a:miter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32146" rIns="32146" anchor="ctr"/>
            <a:lstStyle>
              <a:lvl1pPr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rPr lang="en-US" sz="844" dirty="0"/>
                <a:t>Service Middleware</a:t>
              </a:r>
              <a:endParaRPr sz="844" dirty="0"/>
            </a:p>
          </p:txBody>
        </p:sp>
        <p:sp>
          <p:nvSpPr>
            <p:cNvPr id="51" name="Shape 39"/>
            <p:cNvSpPr/>
            <p:nvPr/>
          </p:nvSpPr>
          <p:spPr>
            <a:xfrm>
              <a:off x="2076426" y="8029103"/>
              <a:ext cx="2428154" cy="288000"/>
            </a:xfrm>
            <a:prstGeom prst="homePlate">
              <a:avLst/>
            </a:prstGeom>
            <a:solidFill>
              <a:schemeClr val="accent4">
                <a:lumMod val="40000"/>
                <a:lumOff val="60000"/>
              </a:schemeClr>
            </a:solidFill>
            <a:ln w="12700">
              <a:solidFill>
                <a:schemeClr val="accent1"/>
              </a:solidFill>
              <a:miter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32146" rIns="32146" anchor="ctr"/>
            <a:lstStyle>
              <a:lvl1pPr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rPr lang="en-US" sz="844" dirty="0"/>
                <a:t>Human Interaction</a:t>
              </a:r>
              <a:endParaRPr sz="844" dirty="0"/>
            </a:p>
          </p:txBody>
        </p:sp>
        <p:sp>
          <p:nvSpPr>
            <p:cNvPr id="52" name="Shape 39"/>
            <p:cNvSpPr/>
            <p:nvPr/>
          </p:nvSpPr>
          <p:spPr>
            <a:xfrm>
              <a:off x="4585182" y="8022093"/>
              <a:ext cx="3661568" cy="288000"/>
            </a:xfrm>
            <a:prstGeom prst="homePlate">
              <a:avLst/>
            </a:prstGeom>
            <a:solidFill>
              <a:schemeClr val="accent4">
                <a:lumMod val="40000"/>
                <a:lumOff val="60000"/>
              </a:schemeClr>
            </a:solidFill>
            <a:ln w="12700">
              <a:solidFill>
                <a:schemeClr val="accent1"/>
              </a:solidFill>
              <a:miter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32146" rIns="32146" anchor="ctr"/>
            <a:lstStyle>
              <a:lvl1pPr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rPr lang="en-US" sz="844" dirty="0"/>
                <a:t>End User Adaptation</a:t>
              </a:r>
              <a:endParaRPr sz="844" dirty="0"/>
            </a:p>
          </p:txBody>
        </p:sp>
      </p:grpSp>
      <p:sp>
        <p:nvSpPr>
          <p:cNvPr id="19" name="Shape 33"/>
          <p:cNvSpPr/>
          <p:nvPr/>
        </p:nvSpPr>
        <p:spPr>
          <a:xfrm>
            <a:off x="487329" y="3486463"/>
            <a:ext cx="367952" cy="24618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vert="vert270" lIns="32146" rIns="32146">
            <a:spAutoFit/>
          </a:bodyPr>
          <a:lstStyle>
            <a:lvl1pPr algn="l"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 algn="ctr"/>
            <a:r>
              <a:rPr sz="1969" dirty="0"/>
              <a:t>RESEARCH</a:t>
            </a:r>
          </a:p>
        </p:txBody>
      </p:sp>
    </p:spTree>
    <p:extLst>
      <p:ext uri="{BB962C8B-B14F-4D97-AF65-F5344CB8AC3E}">
        <p14:creationId xmlns:p14="http://schemas.microsoft.com/office/powerpoint/2010/main" val="35205345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3621151"/>
              </p:ext>
            </p:extLst>
          </p:nvPr>
        </p:nvGraphicFramePr>
        <p:xfrm>
          <a:off x="0" y="522"/>
          <a:ext cx="9144000" cy="6858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831"/>
                <a:gridCol w="463459"/>
                <a:gridCol w="1390376"/>
                <a:gridCol w="1853831"/>
                <a:gridCol w="1668643"/>
                <a:gridCol w="185189"/>
                <a:gridCol w="1728671"/>
              </a:tblGrid>
              <a:tr h="832712">
                <a:tc gridSpan="7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 2.1: High Quality Training </a:t>
                      </a:r>
                      <a:b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[Digital Security]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14499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7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88828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Revenue: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40k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Revenue: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50k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Revenue: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80k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Revenue: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120k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Revenue: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120k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342420">
                <a:tc gridSpan="7">
                  <a:txBody>
                    <a:bodyPr/>
                    <a:lstStyle/>
                    <a:p>
                      <a:pPr marL="914400" lvl="2" indent="0" algn="l">
                        <a:buFont typeface="Arial"/>
                        <a:buNone/>
                      </a:pPr>
                      <a:r>
                        <a:rPr lang="en-US" sz="17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</a:t>
                      </a:r>
                      <a:r>
                        <a:rPr lang="en-US" sz="1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Identify the required </a:t>
                      </a:r>
                      <a:r>
                        <a:rPr lang="en-US" sz="17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University SAPT for each staff level</a:t>
                      </a:r>
                    </a:p>
                    <a:p>
                      <a:pPr marL="9144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7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OBSTACLE:</a:t>
                      </a:r>
                      <a:r>
                        <a:rPr lang="en-US" sz="17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7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Lack of monitoring and motivation</a:t>
                      </a:r>
                    </a:p>
                    <a:p>
                      <a:pPr marL="9144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7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STRATEGY:  </a:t>
                      </a:r>
                      <a:r>
                        <a:rPr lang="en-US" sz="1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increase number</a:t>
                      </a:r>
                      <a:r>
                        <a:rPr lang="en-US" sz="17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expertise and staff promotion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69042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ACTION PLAN</a:t>
                      </a:r>
                      <a:endParaRPr lang="en-US" sz="1400" b="1" kern="12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IMPLEMENTATION</a:t>
                      </a:r>
                      <a:endParaRPr lang="en-US" sz="1400" b="1" kern="12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kern="12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24063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Professional trainings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the related or latest security training/skill required for security group member</a:t>
                      </a:r>
                    </a:p>
                    <a:p>
                      <a:pPr algn="l"/>
                      <a:endParaRPr lang="en-US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Dr. Nor Badrul Anuar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Juma’at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86983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 startAt="2"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Monitor staff SAPT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staff to  be supported for promotion immediately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Prof. Dr. Miss Laiha Mat Kiah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556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34"/>
          <p:cNvSpPr/>
          <p:nvPr/>
        </p:nvSpPr>
        <p:spPr>
          <a:xfrm>
            <a:off x="467587" y="2476656"/>
            <a:ext cx="8150626" cy="1416021"/>
          </a:xfrm>
          <a:prstGeom prst="rightArrow">
            <a:avLst>
              <a:gd name="adj1" fmla="val 100000"/>
              <a:gd name="adj2" fmla="val 17542"/>
            </a:avLst>
          </a:prstGeom>
          <a:solidFill>
            <a:srgbClr val="F4CF56"/>
          </a:solidFill>
          <a:ln w="12700">
            <a:solidFill>
              <a:srgbClr val="5B9BD5"/>
            </a:solidFill>
            <a:miter/>
          </a:ln>
        </p:spPr>
        <p:txBody>
          <a:bodyPr lIns="32146" rIns="32146" anchor="ctr"/>
          <a:lstStyle/>
          <a:p>
            <a:pPr defTabSz="642915">
              <a:defRPr sz="1800">
                <a:latin typeface="Calibri"/>
                <a:ea typeface="Calibri"/>
                <a:cs typeface="Calibri"/>
                <a:sym typeface="Calibri"/>
              </a:defRPr>
            </a:pPr>
            <a:endParaRPr sz="1266"/>
          </a:p>
        </p:txBody>
      </p:sp>
      <p:sp>
        <p:nvSpPr>
          <p:cNvPr id="4" name="Rectangle 3"/>
          <p:cNvSpPr/>
          <p:nvPr/>
        </p:nvSpPr>
        <p:spPr>
          <a:xfrm>
            <a:off x="0" y="1"/>
            <a:ext cx="9144000" cy="539781"/>
          </a:xfrm>
          <a:prstGeom prst="rect">
            <a:avLst/>
          </a:prstGeom>
          <a:blipFill rotWithShape="1">
            <a:blip r:embed="rId3" cstate="print"/>
            <a:srcRect/>
            <a:tile tx="0" ty="0" sx="100000" sy="100000" flip="none" algn="tl"/>
          </a:blip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noAutofit/>
          </a:bodyPr>
          <a:lstStyle/>
          <a:p>
            <a:pPr algn="ctr" defTabSz="410751" latinLnBrk="1" hangingPunct="0"/>
            <a:r>
              <a:rPr lang="en-MY" sz="1687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SMART ADVISOR RESEARCH ROADMAP</a:t>
            </a:r>
            <a:endParaRPr lang="en-MY" sz="1687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sym typeface="Helvetica Light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67587" y="1196603"/>
          <a:ext cx="8150625" cy="52744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5625"/>
                <a:gridCol w="1265625"/>
                <a:gridCol w="1265625"/>
                <a:gridCol w="1265625"/>
                <a:gridCol w="1265625"/>
                <a:gridCol w="1265625"/>
                <a:gridCol w="556875"/>
              </a:tblGrid>
              <a:tr h="642938"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42938"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414463"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85988"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0747">
                <a:tc>
                  <a:txBody>
                    <a:bodyPr/>
                    <a:lstStyle/>
                    <a:p>
                      <a:r>
                        <a:rPr lang="en-MY" sz="1300" b="1" dirty="0" smtClean="0"/>
                        <a:t>2015</a:t>
                      </a:r>
                      <a:endParaRPr lang="en-MY" sz="1300" b="1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MY" sz="1300" b="1" dirty="0" smtClean="0"/>
                        <a:t>2016</a:t>
                      </a:r>
                      <a:endParaRPr lang="en-MY" sz="1300" b="1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MY" sz="1300" b="1" dirty="0" smtClean="0"/>
                        <a:t>2017</a:t>
                      </a:r>
                      <a:endParaRPr lang="en-MY" sz="1300" b="1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MY" sz="1300" b="1" dirty="0" smtClean="0"/>
                        <a:t>2018</a:t>
                      </a:r>
                      <a:endParaRPr lang="en-MY" sz="1300" b="1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MY" sz="1300" b="1" dirty="0" smtClean="0"/>
                        <a:t>2019</a:t>
                      </a:r>
                      <a:endParaRPr lang="en-MY" sz="1300" b="1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MY" sz="1300" b="1" dirty="0" smtClean="0"/>
                        <a:t>2020</a:t>
                      </a:r>
                      <a:endParaRPr lang="en-MY" sz="1300" b="1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2" name="Shape 35"/>
          <p:cNvSpPr/>
          <p:nvPr/>
        </p:nvSpPr>
        <p:spPr>
          <a:xfrm>
            <a:off x="2598539" y="1204745"/>
            <a:ext cx="6019673" cy="469110"/>
          </a:xfrm>
          <a:prstGeom prst="rightArrow">
            <a:avLst>
              <a:gd name="adj1" fmla="val 100000"/>
              <a:gd name="adj2" fmla="val 23058"/>
            </a:avLst>
          </a:prstGeom>
          <a:solidFill>
            <a:srgbClr val="40BD58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/>
          <a:lstStyle/>
          <a:p>
            <a:pPr defTabSz="642915">
              <a:defRPr sz="1800"/>
            </a:pPr>
            <a:r>
              <a:rPr lang="en-MY" sz="1266" b="1" dirty="0">
                <a:latin typeface="Calibri"/>
                <a:ea typeface="Calibri"/>
                <a:cs typeface="Calibri"/>
                <a:sym typeface="Calibri"/>
              </a:rPr>
              <a:t>Commercialize</a:t>
            </a:r>
          </a:p>
          <a:p>
            <a:pPr defTabSz="642915">
              <a:defRPr sz="1800"/>
            </a:pPr>
            <a:r>
              <a:rPr sz="1266" dirty="0">
                <a:latin typeface="Calibri"/>
                <a:ea typeface="Calibri"/>
                <a:cs typeface="Calibri"/>
                <a:sym typeface="Calibri"/>
              </a:rPr>
              <a:t>Patents, </a:t>
            </a:r>
            <a:r>
              <a:rPr lang="en-US" sz="1266" dirty="0">
                <a:latin typeface="Calibri"/>
                <a:ea typeface="Calibri"/>
                <a:cs typeface="Calibri"/>
                <a:sym typeface="Calibri"/>
              </a:rPr>
              <a:t>Smart Advisor Engine</a:t>
            </a:r>
            <a:r>
              <a:rPr sz="1266" dirty="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266" dirty="0">
                <a:latin typeface="Calibri"/>
                <a:ea typeface="Calibri"/>
                <a:cs typeface="Calibri"/>
                <a:sym typeface="Calibri"/>
              </a:rPr>
              <a:t>Smart Advisor</a:t>
            </a:r>
            <a:r>
              <a:rPr sz="1266" dirty="0">
                <a:latin typeface="Calibri"/>
                <a:ea typeface="Calibri"/>
                <a:cs typeface="Calibri"/>
                <a:sym typeface="Calibri"/>
              </a:rPr>
              <a:t> Apps. Profiling, Mobile </a:t>
            </a:r>
            <a:r>
              <a:rPr lang="en-US" sz="1266" dirty="0">
                <a:latin typeface="Calibri"/>
                <a:ea typeface="Calibri"/>
                <a:cs typeface="Calibri"/>
                <a:sym typeface="Calibri"/>
              </a:rPr>
              <a:t>Smart Advisor</a:t>
            </a:r>
            <a:r>
              <a:rPr sz="1266" dirty="0">
                <a:latin typeface="Calibri"/>
                <a:ea typeface="Calibri"/>
                <a:cs typeface="Calibri"/>
                <a:sym typeface="Calibri"/>
              </a:rPr>
              <a:t> Apps</a:t>
            </a:r>
          </a:p>
        </p:txBody>
      </p:sp>
      <p:sp>
        <p:nvSpPr>
          <p:cNvPr id="13" name="Shape 37"/>
          <p:cNvSpPr/>
          <p:nvPr/>
        </p:nvSpPr>
        <p:spPr>
          <a:xfrm>
            <a:off x="1746562" y="1877161"/>
            <a:ext cx="6871650" cy="491617"/>
          </a:xfrm>
          <a:prstGeom prst="rightArrow">
            <a:avLst>
              <a:gd name="adj1" fmla="val 96367"/>
              <a:gd name="adj2" fmla="val 19842"/>
            </a:avLst>
          </a:prstGeom>
          <a:solidFill>
            <a:srgbClr val="CB81E3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/>
          <a:lstStyle/>
          <a:p>
            <a:pPr defTabSz="642915">
              <a:defRPr sz="1800"/>
            </a:pPr>
            <a:r>
              <a:rPr lang="en-MY" sz="1266" b="1" dirty="0">
                <a:latin typeface="Calibri"/>
                <a:ea typeface="Calibri"/>
                <a:cs typeface="Calibri"/>
                <a:sym typeface="Calibri"/>
              </a:rPr>
              <a:t>Publicize</a:t>
            </a:r>
          </a:p>
          <a:p>
            <a:pPr defTabSz="642915">
              <a:defRPr sz="1800"/>
            </a:pPr>
            <a:r>
              <a:rPr sz="1266" dirty="0">
                <a:latin typeface="Calibri"/>
                <a:ea typeface="Calibri"/>
                <a:cs typeface="Calibri"/>
                <a:sym typeface="Calibri"/>
              </a:rPr>
              <a:t>Publications, Training and Courses, Public Talks, Product Demos</a:t>
            </a:r>
          </a:p>
        </p:txBody>
      </p:sp>
      <p:sp>
        <p:nvSpPr>
          <p:cNvPr id="15" name="Shape 44"/>
          <p:cNvSpPr/>
          <p:nvPr/>
        </p:nvSpPr>
        <p:spPr>
          <a:xfrm>
            <a:off x="1746563" y="2816780"/>
            <a:ext cx="2662485" cy="227813"/>
          </a:xfrm>
          <a:prstGeom prst="rightArrow">
            <a:avLst>
              <a:gd name="adj1" fmla="val 100000"/>
              <a:gd name="adj2" fmla="val 53025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US" sz="1266" dirty="0"/>
              <a:t>Profiling tools</a:t>
            </a:r>
            <a:endParaRPr sz="1266" dirty="0"/>
          </a:p>
        </p:txBody>
      </p:sp>
      <p:sp>
        <p:nvSpPr>
          <p:cNvPr id="16" name="Shape 45"/>
          <p:cNvSpPr/>
          <p:nvPr/>
        </p:nvSpPr>
        <p:spPr>
          <a:xfrm>
            <a:off x="1746563" y="2533242"/>
            <a:ext cx="2656574" cy="227813"/>
          </a:xfrm>
          <a:prstGeom prst="homePlat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US" sz="1266" dirty="0"/>
              <a:t>Smart Advisor</a:t>
            </a:r>
            <a:r>
              <a:rPr sz="1266" dirty="0"/>
              <a:t> Framework</a:t>
            </a:r>
          </a:p>
        </p:txBody>
      </p:sp>
      <p:sp>
        <p:nvSpPr>
          <p:cNvPr id="17" name="Shape 46"/>
          <p:cNvSpPr/>
          <p:nvPr/>
        </p:nvSpPr>
        <p:spPr>
          <a:xfrm>
            <a:off x="4543425" y="2543168"/>
            <a:ext cx="3747790" cy="1282042"/>
          </a:xfrm>
          <a:prstGeom prst="rightArrow">
            <a:avLst>
              <a:gd name="adj1" fmla="val 100000"/>
              <a:gd name="adj2" fmla="val 53025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US" sz="1266" dirty="0"/>
              <a:t>Smart Advisor</a:t>
            </a:r>
            <a:r>
              <a:rPr sz="1266" dirty="0"/>
              <a:t> </a:t>
            </a:r>
            <a:r>
              <a:rPr lang="en-US" sz="1266" dirty="0"/>
              <a:t>Engines/</a:t>
            </a:r>
            <a:r>
              <a:rPr sz="1266" dirty="0"/>
              <a:t>Tools</a:t>
            </a:r>
            <a:r>
              <a:rPr lang="en-US" sz="1266" dirty="0"/>
              <a:t>/Applications</a:t>
            </a:r>
            <a:endParaRPr sz="1266" dirty="0"/>
          </a:p>
        </p:txBody>
      </p:sp>
      <p:grpSp>
        <p:nvGrpSpPr>
          <p:cNvPr id="26" name="Group 25"/>
          <p:cNvGrpSpPr/>
          <p:nvPr/>
        </p:nvGrpSpPr>
        <p:grpSpPr>
          <a:xfrm>
            <a:off x="468281" y="3953706"/>
            <a:ext cx="8149930" cy="2036579"/>
            <a:chOff x="1546982" y="4857194"/>
            <a:chExt cx="10118112" cy="2880425"/>
          </a:xfrm>
        </p:grpSpPr>
        <p:sp>
          <p:nvSpPr>
            <p:cNvPr id="18" name="Shape 32"/>
            <p:cNvSpPr/>
            <p:nvPr/>
          </p:nvSpPr>
          <p:spPr>
            <a:xfrm>
              <a:off x="1554494" y="4857194"/>
              <a:ext cx="10110600" cy="2880425"/>
            </a:xfrm>
            <a:prstGeom prst="rightArrow">
              <a:avLst>
                <a:gd name="adj1" fmla="val 99390"/>
                <a:gd name="adj2" fmla="val 11484"/>
              </a:avLst>
            </a:prstGeom>
            <a:solidFill>
              <a:srgbClr val="D76477"/>
            </a:solidFill>
            <a:ln w="6350">
              <a:solidFill>
                <a:srgbClr val="4472C4"/>
              </a:solidFill>
              <a:miter/>
            </a:ln>
          </p:spPr>
          <p:txBody>
            <a:bodyPr lIns="32146" rIns="32146" anchor="ctr"/>
            <a:lstStyle/>
            <a:p>
              <a:pPr defTabSz="642915">
                <a:defRPr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 sz="1266"/>
            </a:p>
          </p:txBody>
        </p:sp>
        <p:sp>
          <p:nvSpPr>
            <p:cNvPr id="19" name="Shape 33"/>
            <p:cNvSpPr/>
            <p:nvPr/>
          </p:nvSpPr>
          <p:spPr>
            <a:xfrm>
              <a:off x="1546982" y="5205730"/>
              <a:ext cx="456811" cy="2308324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vert="vert270" lIns="32146" rIns="32146">
              <a:spAutoFit/>
            </a:bodyPr>
            <a:lstStyle>
              <a:lvl1pPr algn="l"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 algn="ctr"/>
              <a:r>
                <a:rPr sz="1969" dirty="0"/>
                <a:t>RESEARCH</a:t>
              </a:r>
            </a:p>
          </p:txBody>
        </p:sp>
        <p:sp>
          <p:nvSpPr>
            <p:cNvPr id="21" name="Shape 39"/>
            <p:cNvSpPr/>
            <p:nvPr/>
          </p:nvSpPr>
          <p:spPr>
            <a:xfrm>
              <a:off x="6606259" y="5978725"/>
              <a:ext cx="4362051" cy="716012"/>
            </a:xfrm>
            <a:prstGeom prst="homePlate">
              <a:avLst/>
            </a:prstGeom>
            <a:solidFill>
              <a:srgbClr val="FFFFFF"/>
            </a:solidFill>
            <a:ln w="12700">
              <a:solidFill>
                <a:srgbClr val="5B9BD5"/>
              </a:solidFill>
              <a:miter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32146" rIns="32146" anchor="ctr"/>
            <a:lstStyle>
              <a:lvl1pPr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rPr lang="en-US" sz="1266" b="1" dirty="0"/>
                <a:t>Multi-modal interface evaluation and design</a:t>
              </a:r>
              <a:endParaRPr sz="1266" dirty="0"/>
            </a:p>
          </p:txBody>
        </p:sp>
        <p:sp>
          <p:nvSpPr>
            <p:cNvPr id="22" name="Shape 40"/>
            <p:cNvSpPr/>
            <p:nvPr/>
          </p:nvSpPr>
          <p:spPr>
            <a:xfrm>
              <a:off x="2851136" y="5084820"/>
              <a:ext cx="3582494" cy="716012"/>
            </a:xfrm>
            <a:prstGeom prst="homePlate">
              <a:avLst/>
            </a:prstGeom>
            <a:solidFill>
              <a:srgbClr val="FFFFFF"/>
            </a:solidFill>
            <a:ln w="12700">
              <a:solidFill>
                <a:srgbClr val="5B9BD5"/>
              </a:solidFill>
              <a:miter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32146" rIns="32146" anchor="ctr"/>
            <a:lstStyle>
              <a:lvl1pPr algn="l"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 algn="ctr"/>
              <a:r>
                <a:rPr lang="en-US" sz="1266" b="1" dirty="0"/>
                <a:t>Concept acquisition &amp; representation</a:t>
              </a:r>
              <a:endParaRPr sz="1266" dirty="0"/>
            </a:p>
          </p:txBody>
        </p:sp>
        <p:sp>
          <p:nvSpPr>
            <p:cNvPr id="25" name="Shape 43"/>
            <p:cNvSpPr/>
            <p:nvPr/>
          </p:nvSpPr>
          <p:spPr>
            <a:xfrm>
              <a:off x="6606259" y="5084820"/>
              <a:ext cx="4362050" cy="716012"/>
            </a:xfrm>
            <a:prstGeom prst="homePlate">
              <a:avLst/>
            </a:prstGeom>
            <a:solidFill>
              <a:srgbClr val="FFFFFF"/>
            </a:solidFill>
            <a:ln w="12700">
              <a:solidFill>
                <a:srgbClr val="5B9BD5"/>
              </a:solidFill>
              <a:miter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32146" rIns="32146" anchor="ctr"/>
            <a:lstStyle>
              <a:lvl1pPr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rPr lang="en-US" sz="1266" b="1" dirty="0"/>
                <a:t>Multimedia analysis and retrieval</a:t>
              </a:r>
              <a:endParaRPr sz="1266" dirty="0"/>
            </a:p>
          </p:txBody>
        </p:sp>
      </p:grpSp>
      <p:sp>
        <p:nvSpPr>
          <p:cNvPr id="27" name="Shape 33"/>
          <p:cNvSpPr/>
          <p:nvPr/>
        </p:nvSpPr>
        <p:spPr>
          <a:xfrm>
            <a:off x="477583" y="2713494"/>
            <a:ext cx="367952" cy="1179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vert="vert270" wrap="square" lIns="32146" rIns="32146">
            <a:spAutoFit/>
          </a:bodyPr>
          <a:lstStyle>
            <a:lvl1pPr algn="l"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 algn="ctr"/>
            <a:r>
              <a:rPr lang="en-MY" sz="1969" dirty="0"/>
              <a:t>DEV</a:t>
            </a:r>
            <a:endParaRPr sz="1969" dirty="0"/>
          </a:p>
        </p:txBody>
      </p:sp>
      <p:sp>
        <p:nvSpPr>
          <p:cNvPr id="30" name="Shape 40"/>
          <p:cNvSpPr/>
          <p:nvPr/>
        </p:nvSpPr>
        <p:spPr>
          <a:xfrm>
            <a:off x="1518749" y="4718914"/>
            <a:ext cx="2885625" cy="506250"/>
          </a:xfrm>
          <a:prstGeom prst="homePlate">
            <a:avLst/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algn="l"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 algn="ctr"/>
            <a:r>
              <a:rPr lang="en-US" sz="1266" b="1" dirty="0"/>
              <a:t>Behavioral analysis &amp; modeling</a:t>
            </a:r>
            <a:endParaRPr sz="1266" dirty="0"/>
          </a:p>
        </p:txBody>
      </p:sp>
      <p:sp>
        <p:nvSpPr>
          <p:cNvPr id="31" name="Shape 40"/>
          <p:cNvSpPr/>
          <p:nvPr/>
        </p:nvSpPr>
        <p:spPr>
          <a:xfrm>
            <a:off x="1518749" y="5285343"/>
            <a:ext cx="2885625" cy="253125"/>
          </a:xfrm>
          <a:prstGeom prst="homePlate">
            <a:avLst/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algn="l"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 algn="ctr"/>
            <a:r>
              <a:rPr lang="en-US" sz="1266" b="1" dirty="0"/>
              <a:t>User profiling</a:t>
            </a:r>
            <a:endParaRPr lang="en-US" sz="1266" dirty="0"/>
          </a:p>
        </p:txBody>
      </p:sp>
      <p:sp>
        <p:nvSpPr>
          <p:cNvPr id="32" name="Shape 39"/>
          <p:cNvSpPr/>
          <p:nvPr/>
        </p:nvSpPr>
        <p:spPr>
          <a:xfrm>
            <a:off x="4543425" y="5358171"/>
            <a:ext cx="3539213" cy="506250"/>
          </a:xfrm>
          <a:prstGeom prst="homePlate">
            <a:avLst/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US" sz="1266" b="1" dirty="0"/>
              <a:t>Recommendation/Advisory engine</a:t>
            </a:r>
            <a:endParaRPr lang="en-US" sz="1266" dirty="0"/>
          </a:p>
        </p:txBody>
      </p:sp>
      <p:sp>
        <p:nvSpPr>
          <p:cNvPr id="33" name="Shape 44"/>
          <p:cNvSpPr/>
          <p:nvPr/>
        </p:nvSpPr>
        <p:spPr>
          <a:xfrm>
            <a:off x="1746563" y="3625837"/>
            <a:ext cx="2647297" cy="227813"/>
          </a:xfrm>
          <a:prstGeom prst="rightArrow">
            <a:avLst>
              <a:gd name="adj1" fmla="val 100000"/>
              <a:gd name="adj2" fmla="val 53025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US" sz="1266" dirty="0"/>
              <a:t>Data visualization tools </a:t>
            </a:r>
            <a:endParaRPr sz="1266" dirty="0"/>
          </a:p>
        </p:txBody>
      </p:sp>
      <p:sp>
        <p:nvSpPr>
          <p:cNvPr id="34" name="Shape 44"/>
          <p:cNvSpPr/>
          <p:nvPr/>
        </p:nvSpPr>
        <p:spPr>
          <a:xfrm>
            <a:off x="1746563" y="3089442"/>
            <a:ext cx="2662485" cy="227813"/>
          </a:xfrm>
          <a:prstGeom prst="rightArrow">
            <a:avLst>
              <a:gd name="adj1" fmla="val 100000"/>
              <a:gd name="adj2" fmla="val 53025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US" sz="1266" dirty="0"/>
              <a:t>Behavioral analyzer </a:t>
            </a:r>
            <a:endParaRPr sz="1266" dirty="0"/>
          </a:p>
        </p:txBody>
      </p:sp>
      <p:sp>
        <p:nvSpPr>
          <p:cNvPr id="35" name="Shape 44"/>
          <p:cNvSpPr/>
          <p:nvPr/>
        </p:nvSpPr>
        <p:spPr>
          <a:xfrm>
            <a:off x="1746563" y="3355718"/>
            <a:ext cx="2662485" cy="227813"/>
          </a:xfrm>
          <a:prstGeom prst="rightArrow">
            <a:avLst>
              <a:gd name="adj1" fmla="val 100000"/>
              <a:gd name="adj2" fmla="val 53025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US" sz="1266" dirty="0"/>
              <a:t>Event analyzer</a:t>
            </a:r>
            <a:endParaRPr sz="1266" dirty="0"/>
          </a:p>
        </p:txBody>
      </p:sp>
      <p:sp>
        <p:nvSpPr>
          <p:cNvPr id="23" name="Shape 40"/>
          <p:cNvSpPr/>
          <p:nvPr/>
        </p:nvSpPr>
        <p:spPr>
          <a:xfrm>
            <a:off x="1518749" y="5622978"/>
            <a:ext cx="2885625" cy="253125"/>
          </a:xfrm>
          <a:prstGeom prst="homePlate">
            <a:avLst/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algn="l"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 algn="ctr"/>
            <a:r>
              <a:rPr lang="en-US" sz="1266" b="1" dirty="0"/>
              <a:t>Event profiling</a:t>
            </a:r>
            <a:endParaRPr lang="en-US" sz="1266" dirty="0"/>
          </a:p>
        </p:txBody>
      </p:sp>
    </p:spTree>
    <p:extLst>
      <p:ext uri="{BB962C8B-B14F-4D97-AF65-F5344CB8AC3E}">
        <p14:creationId xmlns:p14="http://schemas.microsoft.com/office/powerpoint/2010/main" val="88297073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>
                <a:tint val="90000"/>
              </a:schemeClr>
            </a:gs>
            <a:gs pos="75000">
              <a:schemeClr val="bg1">
                <a:shade val="100000"/>
                <a:satMod val="115000"/>
              </a:schemeClr>
            </a:gs>
            <a:gs pos="100000">
              <a:schemeClr val="bg1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"/>
            <a:ext cx="9144000" cy="539781"/>
          </a:xfrm>
          <a:prstGeom prst="rect">
            <a:avLst/>
          </a:prstGeom>
          <a:blipFill rotWithShape="1">
            <a:blip r:embed="rId3"/>
            <a:srcRect/>
            <a:tile tx="0" ty="0" sx="100000" sy="100000" flip="none" algn="tl"/>
          </a:blip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noAutofit/>
          </a:bodyPr>
          <a:lstStyle/>
          <a:p>
            <a:pPr algn="ctr" defTabSz="410751" latinLnBrk="1" hangingPunct="0"/>
            <a:r>
              <a:rPr lang="en-MY" sz="1687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SPEECH TO SPEECH TRANSLATION RESEARCH ROADMAP</a:t>
            </a:r>
            <a:endParaRPr lang="en-MY" sz="1687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sym typeface="Helvetica Light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67587" y="1196603"/>
          <a:ext cx="8150625" cy="52744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5625"/>
                <a:gridCol w="1265625"/>
                <a:gridCol w="1265625"/>
                <a:gridCol w="1265625"/>
                <a:gridCol w="1265625"/>
                <a:gridCol w="1265625"/>
                <a:gridCol w="556875"/>
              </a:tblGrid>
              <a:tr h="642938"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42938"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414463"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85988"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 smtClean="0"/>
                    </a:p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0747">
                <a:tc>
                  <a:txBody>
                    <a:bodyPr/>
                    <a:lstStyle/>
                    <a:p>
                      <a:r>
                        <a:rPr lang="en-MY" sz="1300" b="1" dirty="0" smtClean="0">
                          <a:solidFill>
                            <a:schemeClr val="tx1"/>
                          </a:solidFill>
                        </a:rPr>
                        <a:t>2015</a:t>
                      </a:r>
                      <a:endParaRPr lang="en-MY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MY" sz="1300" b="1" dirty="0" smtClean="0">
                          <a:solidFill>
                            <a:schemeClr val="tx1"/>
                          </a:solidFill>
                        </a:rPr>
                        <a:t>2016</a:t>
                      </a:r>
                      <a:endParaRPr lang="en-MY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MY" sz="1300" b="1" dirty="0" smtClean="0">
                          <a:solidFill>
                            <a:schemeClr val="tx1"/>
                          </a:solidFill>
                        </a:rPr>
                        <a:t>2017</a:t>
                      </a:r>
                      <a:endParaRPr lang="en-MY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MY" sz="1300" b="1" dirty="0" smtClean="0">
                          <a:solidFill>
                            <a:schemeClr val="tx1"/>
                          </a:solidFill>
                        </a:rPr>
                        <a:t>2018</a:t>
                      </a:r>
                      <a:endParaRPr lang="en-MY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MY" sz="1300" b="1" dirty="0" smtClean="0">
                          <a:solidFill>
                            <a:schemeClr val="tx1"/>
                          </a:solidFill>
                        </a:rPr>
                        <a:t>2019</a:t>
                      </a:r>
                      <a:endParaRPr lang="en-MY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MY" sz="1300" b="1" dirty="0" smtClean="0">
                          <a:solidFill>
                            <a:schemeClr val="tx1"/>
                          </a:solidFill>
                        </a:rPr>
                        <a:t>2020</a:t>
                      </a:r>
                      <a:endParaRPr lang="en-MY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300" dirty="0"/>
                    </a:p>
                  </a:txBody>
                  <a:tcPr marL="64294" marR="64294" marT="32147" marB="32147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2" name="Shape 35"/>
          <p:cNvSpPr/>
          <p:nvPr/>
        </p:nvSpPr>
        <p:spPr>
          <a:xfrm>
            <a:off x="2993977" y="1324331"/>
            <a:ext cx="5624235" cy="488625"/>
          </a:xfrm>
          <a:prstGeom prst="rightArrow">
            <a:avLst>
              <a:gd name="adj1" fmla="val 100000"/>
              <a:gd name="adj2" fmla="val 23058"/>
            </a:avLst>
          </a:prstGeom>
          <a:solidFill>
            <a:srgbClr val="40BD58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/>
          <a:lstStyle/>
          <a:p>
            <a:pPr defTabSz="642915">
              <a:defRPr sz="1800"/>
            </a:pPr>
            <a:r>
              <a:rPr sz="1266" b="1" dirty="0" err="1">
                <a:latin typeface="Calibri"/>
                <a:ea typeface="Calibri"/>
                <a:cs typeface="Calibri"/>
                <a:sym typeface="Calibri"/>
              </a:rPr>
              <a:t>Commercialise</a:t>
            </a:r>
            <a:endParaRPr sz="1266" b="1" dirty="0">
              <a:latin typeface="Calibri"/>
              <a:ea typeface="Calibri"/>
              <a:cs typeface="Calibri"/>
              <a:sym typeface="Calibri"/>
            </a:endParaRPr>
          </a:p>
          <a:p>
            <a:pPr defTabSz="642915">
              <a:defRPr sz="1800"/>
            </a:pPr>
            <a:r>
              <a:rPr sz="1125" dirty="0">
                <a:latin typeface="Calibri"/>
                <a:ea typeface="Calibri"/>
                <a:cs typeface="Calibri"/>
                <a:sym typeface="Calibri"/>
              </a:rPr>
              <a:t>Patents, </a:t>
            </a:r>
            <a:r>
              <a:rPr lang="en-US" sz="1125" dirty="0">
                <a:latin typeface="Calibri"/>
                <a:ea typeface="Calibri"/>
                <a:cs typeface="Calibri"/>
                <a:sym typeface="Calibri"/>
              </a:rPr>
              <a:t>Automated Response System, STS M</a:t>
            </a:r>
            <a:r>
              <a:rPr sz="1125" dirty="0">
                <a:latin typeface="Calibri"/>
                <a:ea typeface="Calibri"/>
                <a:cs typeface="Calibri"/>
                <a:sym typeface="Calibri"/>
              </a:rPr>
              <a:t>obile Apps</a:t>
            </a:r>
            <a:r>
              <a:rPr lang="en-US" sz="1125" dirty="0">
                <a:latin typeface="Calibri"/>
                <a:ea typeface="Calibri"/>
                <a:cs typeface="Calibri"/>
                <a:sym typeface="Calibri"/>
              </a:rPr>
              <a:t>, Cross Lingual Communication </a:t>
            </a:r>
            <a:endParaRPr sz="1125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Shape 37"/>
          <p:cNvSpPr/>
          <p:nvPr/>
        </p:nvSpPr>
        <p:spPr>
          <a:xfrm>
            <a:off x="467587" y="1943674"/>
            <a:ext cx="8150625" cy="491617"/>
          </a:xfrm>
          <a:prstGeom prst="rightArrow">
            <a:avLst>
              <a:gd name="adj1" fmla="val 96367"/>
              <a:gd name="adj2" fmla="val 19842"/>
            </a:avLst>
          </a:prstGeom>
          <a:solidFill>
            <a:srgbClr val="CB81E3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/>
          <a:lstStyle/>
          <a:p>
            <a:pPr defTabSz="642915">
              <a:defRPr sz="1800"/>
            </a:pPr>
            <a:r>
              <a:rPr sz="1266" b="1" dirty="0" err="1">
                <a:latin typeface="Calibri"/>
                <a:ea typeface="Calibri"/>
                <a:cs typeface="Calibri"/>
                <a:sym typeface="Calibri"/>
              </a:rPr>
              <a:t>Publicise</a:t>
            </a:r>
            <a:endParaRPr sz="1266" b="1" dirty="0">
              <a:latin typeface="Calibri"/>
              <a:ea typeface="Calibri"/>
              <a:cs typeface="Calibri"/>
              <a:sym typeface="Calibri"/>
            </a:endParaRPr>
          </a:p>
          <a:p>
            <a:pPr defTabSz="642915">
              <a:defRPr sz="1800"/>
            </a:pPr>
            <a:r>
              <a:rPr sz="1266" dirty="0">
                <a:latin typeface="Calibri"/>
                <a:ea typeface="Calibri"/>
                <a:cs typeface="Calibri"/>
                <a:sym typeface="Calibri"/>
              </a:rPr>
              <a:t>Publications, Training and Courses, Public Talks, Product Demos</a:t>
            </a:r>
          </a:p>
        </p:txBody>
      </p:sp>
      <p:sp>
        <p:nvSpPr>
          <p:cNvPr id="14" name="Shape 34"/>
          <p:cNvSpPr/>
          <p:nvPr/>
        </p:nvSpPr>
        <p:spPr>
          <a:xfrm>
            <a:off x="468281" y="2660578"/>
            <a:ext cx="8150626" cy="1168025"/>
          </a:xfrm>
          <a:prstGeom prst="rightArrow">
            <a:avLst>
              <a:gd name="adj1" fmla="val 100000"/>
              <a:gd name="adj2" fmla="val 17542"/>
            </a:avLst>
          </a:prstGeom>
          <a:solidFill>
            <a:srgbClr val="F4CF56"/>
          </a:solidFill>
          <a:ln w="12700">
            <a:solidFill>
              <a:srgbClr val="5B9BD5"/>
            </a:solidFill>
            <a:miter/>
          </a:ln>
        </p:spPr>
        <p:txBody>
          <a:bodyPr lIns="32146" rIns="32146" anchor="ctr"/>
          <a:lstStyle/>
          <a:p>
            <a:pPr defTabSz="642915">
              <a:defRPr sz="1800">
                <a:latin typeface="Calibri"/>
                <a:ea typeface="Calibri"/>
                <a:cs typeface="Calibri"/>
                <a:sym typeface="Calibri"/>
              </a:defRPr>
            </a:pPr>
            <a:endParaRPr sz="1266"/>
          </a:p>
        </p:txBody>
      </p:sp>
      <p:sp>
        <p:nvSpPr>
          <p:cNvPr id="15" name="Shape 44"/>
          <p:cNvSpPr/>
          <p:nvPr/>
        </p:nvSpPr>
        <p:spPr>
          <a:xfrm>
            <a:off x="5543550" y="3463288"/>
            <a:ext cx="2731477" cy="329063"/>
          </a:xfrm>
          <a:prstGeom prst="rightArrow">
            <a:avLst>
              <a:gd name="adj1" fmla="val 100000"/>
              <a:gd name="adj2" fmla="val 53025"/>
            </a:avLst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US" sz="1266" dirty="0"/>
              <a:t>Mobile APPs</a:t>
            </a:r>
            <a:endParaRPr sz="1266" dirty="0"/>
          </a:p>
        </p:txBody>
      </p:sp>
      <p:sp>
        <p:nvSpPr>
          <p:cNvPr id="16" name="Shape 45"/>
          <p:cNvSpPr/>
          <p:nvPr/>
        </p:nvSpPr>
        <p:spPr>
          <a:xfrm>
            <a:off x="860625" y="2735087"/>
            <a:ext cx="3601022" cy="1002315"/>
          </a:xfrm>
          <a:prstGeom prst="rightArrow">
            <a:avLst>
              <a:gd name="adj1" fmla="val 100000"/>
              <a:gd name="adj2" fmla="val 26669"/>
            </a:avLst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US" sz="1266" dirty="0"/>
              <a:t>Multi-Lingual Speech To Speech Translation </a:t>
            </a:r>
            <a:endParaRPr sz="1266" dirty="0"/>
          </a:p>
        </p:txBody>
      </p:sp>
      <p:sp>
        <p:nvSpPr>
          <p:cNvPr id="17" name="Shape 46"/>
          <p:cNvSpPr/>
          <p:nvPr/>
        </p:nvSpPr>
        <p:spPr>
          <a:xfrm>
            <a:off x="4503215" y="2713771"/>
            <a:ext cx="3407448" cy="329063"/>
          </a:xfrm>
          <a:prstGeom prst="rightArrow">
            <a:avLst>
              <a:gd name="adj1" fmla="val 100000"/>
              <a:gd name="adj2" fmla="val 53025"/>
            </a:avLst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US" sz="1266" dirty="0"/>
              <a:t>Multi-lingual Automated Response System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468281" y="3884890"/>
            <a:ext cx="8153343" cy="2044422"/>
            <a:chOff x="1546982" y="4872770"/>
            <a:chExt cx="10122348" cy="2949225"/>
          </a:xfrm>
        </p:grpSpPr>
        <p:sp>
          <p:nvSpPr>
            <p:cNvPr id="18" name="Shape 32"/>
            <p:cNvSpPr/>
            <p:nvPr/>
          </p:nvSpPr>
          <p:spPr>
            <a:xfrm>
              <a:off x="1551077" y="4872770"/>
              <a:ext cx="10118253" cy="2949225"/>
            </a:xfrm>
            <a:prstGeom prst="rightArrow">
              <a:avLst>
                <a:gd name="adj1" fmla="val 99390"/>
                <a:gd name="adj2" fmla="val 11484"/>
              </a:avLst>
            </a:prstGeom>
            <a:solidFill>
              <a:srgbClr val="D76477"/>
            </a:solidFill>
            <a:ln w="6350">
              <a:solidFill>
                <a:srgbClr val="4472C4"/>
              </a:solidFill>
              <a:miter/>
            </a:ln>
          </p:spPr>
          <p:txBody>
            <a:bodyPr lIns="32146" rIns="32146" anchor="ctr"/>
            <a:lstStyle/>
            <a:p>
              <a:pPr defTabSz="642915">
                <a:defRPr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 sz="1266"/>
            </a:p>
          </p:txBody>
        </p:sp>
        <p:sp>
          <p:nvSpPr>
            <p:cNvPr id="19" name="Shape 33"/>
            <p:cNvSpPr/>
            <p:nvPr/>
          </p:nvSpPr>
          <p:spPr>
            <a:xfrm>
              <a:off x="1546982" y="5205728"/>
              <a:ext cx="456811" cy="2308324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vert="vert270" lIns="32146" rIns="32146">
              <a:spAutoFit/>
            </a:bodyPr>
            <a:lstStyle>
              <a:lvl1pPr algn="l"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 algn="ctr"/>
              <a:r>
                <a:rPr sz="1969" dirty="0"/>
                <a:t>RESEARCH</a:t>
              </a:r>
            </a:p>
          </p:txBody>
        </p:sp>
        <p:sp>
          <p:nvSpPr>
            <p:cNvPr id="20" name="Shape 38"/>
            <p:cNvSpPr/>
            <p:nvPr/>
          </p:nvSpPr>
          <p:spPr>
            <a:xfrm>
              <a:off x="2034075" y="6142167"/>
              <a:ext cx="4955941" cy="474696"/>
            </a:xfrm>
            <a:prstGeom prst="rightArrow">
              <a:avLst>
                <a:gd name="adj1" fmla="val 100000"/>
                <a:gd name="adj2" fmla="val 36582"/>
              </a:avLst>
            </a:prstGeom>
            <a:solidFill>
              <a:srgbClr val="FFFFFF"/>
            </a:solidFill>
            <a:ln w="12700">
              <a:solidFill>
                <a:srgbClr val="5B9BD5"/>
              </a:solidFill>
              <a:miter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32146" rIns="32146" anchor="ctr"/>
            <a:lstStyle>
              <a:lvl1pPr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rPr lang="en-US" sz="1266" dirty="0"/>
                <a:t>Speech to speech Translation</a:t>
              </a:r>
              <a:endParaRPr sz="1266" dirty="0"/>
            </a:p>
          </p:txBody>
        </p:sp>
        <p:sp>
          <p:nvSpPr>
            <p:cNvPr id="21" name="Shape 39"/>
            <p:cNvSpPr/>
            <p:nvPr/>
          </p:nvSpPr>
          <p:spPr>
            <a:xfrm>
              <a:off x="2854347" y="7258377"/>
              <a:ext cx="4177399" cy="474696"/>
            </a:xfrm>
            <a:prstGeom prst="rightArrow">
              <a:avLst>
                <a:gd name="adj1" fmla="val 100000"/>
                <a:gd name="adj2" fmla="val 53025"/>
              </a:avLst>
            </a:prstGeom>
            <a:solidFill>
              <a:srgbClr val="FFFFFF"/>
            </a:solidFill>
            <a:ln w="12700">
              <a:solidFill>
                <a:srgbClr val="5B9BD5"/>
              </a:solidFill>
              <a:miter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32146" rIns="32146" anchor="ctr"/>
            <a:lstStyle>
              <a:lvl1pPr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rPr lang="en-US" sz="1266" dirty="0"/>
                <a:t>Text-to-speech synthesis system</a:t>
              </a:r>
              <a:endParaRPr sz="1266" dirty="0"/>
            </a:p>
          </p:txBody>
        </p:sp>
        <p:sp>
          <p:nvSpPr>
            <p:cNvPr id="22" name="Shape 40"/>
            <p:cNvSpPr/>
            <p:nvPr/>
          </p:nvSpPr>
          <p:spPr>
            <a:xfrm>
              <a:off x="3834164" y="5601014"/>
              <a:ext cx="3150781" cy="474696"/>
            </a:xfrm>
            <a:prstGeom prst="rightArrow">
              <a:avLst>
                <a:gd name="adj1" fmla="val 100000"/>
                <a:gd name="adj2" fmla="val 38376"/>
              </a:avLst>
            </a:prstGeom>
            <a:solidFill>
              <a:srgbClr val="FFFFFF"/>
            </a:solidFill>
            <a:ln w="12700">
              <a:solidFill>
                <a:srgbClr val="5B9BD5"/>
              </a:solidFill>
              <a:miter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32146" rIns="32146" anchor="ctr"/>
            <a:lstStyle>
              <a:lvl1pPr algn="l"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 algn="ctr"/>
              <a:r>
                <a:rPr lang="en-US" sz="1266" dirty="0"/>
                <a:t>Machine Translation Algorithm </a:t>
              </a:r>
              <a:endParaRPr sz="1266" dirty="0"/>
            </a:p>
          </p:txBody>
        </p:sp>
        <p:sp>
          <p:nvSpPr>
            <p:cNvPr id="23" name="Shape 41"/>
            <p:cNvSpPr/>
            <p:nvPr/>
          </p:nvSpPr>
          <p:spPr>
            <a:xfrm>
              <a:off x="2034075" y="5601013"/>
              <a:ext cx="1691710" cy="474696"/>
            </a:xfrm>
            <a:prstGeom prst="rightArrow">
              <a:avLst>
                <a:gd name="adj1" fmla="val 100000"/>
                <a:gd name="adj2" fmla="val 26669"/>
              </a:avLst>
            </a:prstGeom>
            <a:solidFill>
              <a:srgbClr val="FFFFFF"/>
            </a:solidFill>
            <a:ln w="12700">
              <a:solidFill>
                <a:srgbClr val="5B9BD5"/>
              </a:solidFill>
              <a:miter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32146" rIns="32146" anchor="ctr"/>
            <a:lstStyle>
              <a:lvl1pPr algn="l"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rPr lang="en-US" sz="1266" dirty="0"/>
                <a:t>Multi-lingual NLP</a:t>
              </a:r>
              <a:endParaRPr sz="1266" dirty="0"/>
            </a:p>
          </p:txBody>
        </p:sp>
        <p:sp>
          <p:nvSpPr>
            <p:cNvPr id="24" name="Shape 42"/>
            <p:cNvSpPr/>
            <p:nvPr/>
          </p:nvSpPr>
          <p:spPr>
            <a:xfrm>
              <a:off x="2034075" y="5014321"/>
              <a:ext cx="8949739" cy="474696"/>
            </a:xfrm>
            <a:prstGeom prst="rightArrow">
              <a:avLst>
                <a:gd name="adj1" fmla="val 100000"/>
                <a:gd name="adj2" fmla="val 53025"/>
              </a:avLst>
            </a:prstGeom>
            <a:solidFill>
              <a:srgbClr val="FFFFFF"/>
            </a:solidFill>
            <a:ln w="12700">
              <a:solidFill>
                <a:srgbClr val="5B9BD5"/>
              </a:solidFill>
              <a:miter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32146" rIns="32146" anchor="ctr"/>
            <a:lstStyle>
              <a:lvl1pPr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endParaRPr lang="en-US" sz="1266" dirty="0"/>
            </a:p>
            <a:p>
              <a:r>
                <a:rPr lang="en-US" sz="1266" dirty="0"/>
                <a:t>Multi-lingual Speech to Speech Translation     </a:t>
              </a:r>
            </a:p>
            <a:p>
              <a:pPr lvl="0"/>
              <a:endParaRPr lang="en-US" sz="1266" dirty="0"/>
            </a:p>
          </p:txBody>
        </p:sp>
        <p:sp>
          <p:nvSpPr>
            <p:cNvPr id="25" name="Shape 43"/>
            <p:cNvSpPr/>
            <p:nvPr/>
          </p:nvSpPr>
          <p:spPr>
            <a:xfrm>
              <a:off x="2034075" y="6704688"/>
              <a:ext cx="3568012" cy="474696"/>
            </a:xfrm>
            <a:prstGeom prst="rightArrow">
              <a:avLst>
                <a:gd name="adj1" fmla="val 100000"/>
                <a:gd name="adj2" fmla="val 53025"/>
              </a:avLst>
            </a:prstGeom>
            <a:solidFill>
              <a:srgbClr val="FFFFFF"/>
            </a:solidFill>
            <a:ln w="12700">
              <a:solidFill>
                <a:srgbClr val="5B9BD5"/>
              </a:solidFill>
              <a:miter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32146" rIns="32146" anchor="ctr"/>
            <a:lstStyle>
              <a:lvl1pPr defTabSz="91440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r>
                <a:rPr lang="en-US" sz="1266" dirty="0"/>
                <a:t>Automatic Speech Recognition system</a:t>
              </a:r>
              <a:endParaRPr lang="en-MY" sz="1266" dirty="0"/>
            </a:p>
          </p:txBody>
        </p:sp>
      </p:grpSp>
      <p:sp>
        <p:nvSpPr>
          <p:cNvPr id="27" name="Shape 33"/>
          <p:cNvSpPr/>
          <p:nvPr/>
        </p:nvSpPr>
        <p:spPr>
          <a:xfrm>
            <a:off x="477583" y="2713494"/>
            <a:ext cx="367952" cy="1179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vert="vert270" wrap="square" lIns="32146" rIns="32146">
            <a:spAutoFit/>
          </a:bodyPr>
          <a:lstStyle>
            <a:lvl1pPr algn="l"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 algn="ctr"/>
            <a:r>
              <a:rPr lang="en-MY" sz="1969" dirty="0"/>
              <a:t>DEV</a:t>
            </a:r>
            <a:endParaRPr sz="1969" dirty="0"/>
          </a:p>
        </p:txBody>
      </p:sp>
      <p:sp>
        <p:nvSpPr>
          <p:cNvPr id="29" name="Shape 46"/>
          <p:cNvSpPr/>
          <p:nvPr/>
        </p:nvSpPr>
        <p:spPr>
          <a:xfrm>
            <a:off x="4503215" y="3081083"/>
            <a:ext cx="3414168" cy="329063"/>
          </a:xfrm>
          <a:prstGeom prst="rightArrow">
            <a:avLst>
              <a:gd name="adj1" fmla="val 100000"/>
              <a:gd name="adj2" fmla="val 53025"/>
            </a:avLst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US" sz="1266" dirty="0"/>
              <a:t>Multi-Lingual Communication in e-health</a:t>
            </a:r>
          </a:p>
        </p:txBody>
      </p:sp>
      <p:sp>
        <p:nvSpPr>
          <p:cNvPr id="30" name="Shape 40"/>
          <p:cNvSpPr/>
          <p:nvPr/>
        </p:nvSpPr>
        <p:spPr>
          <a:xfrm>
            <a:off x="4965559" y="5192927"/>
            <a:ext cx="3092590" cy="658125"/>
          </a:xfrm>
          <a:prstGeom prst="rightArrow">
            <a:avLst>
              <a:gd name="adj1" fmla="val 100000"/>
              <a:gd name="adj2" fmla="val 38376"/>
            </a:avLst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algn="l"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algn="ctr"/>
            <a:r>
              <a:rPr lang="en-MY" sz="1266" dirty="0"/>
              <a:t>Automated Query and solutions </a:t>
            </a:r>
          </a:p>
        </p:txBody>
      </p:sp>
      <p:sp>
        <p:nvSpPr>
          <p:cNvPr id="28" name="Shape 38"/>
          <p:cNvSpPr/>
          <p:nvPr/>
        </p:nvSpPr>
        <p:spPr>
          <a:xfrm>
            <a:off x="4965559" y="4397989"/>
            <a:ext cx="3092590" cy="658125"/>
          </a:xfrm>
          <a:prstGeom prst="rightArrow">
            <a:avLst>
              <a:gd name="adj1" fmla="val 100000"/>
              <a:gd name="adj2" fmla="val 36582"/>
            </a:avLst>
          </a:prstGeom>
          <a:solidFill>
            <a:srgbClr val="FFFFFF"/>
          </a:solidFill>
          <a:ln w="12700">
            <a:solidFill>
              <a:srgbClr val="5B9BD5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6" rIns="32146" anchor="ctr"/>
          <a:lstStyle>
            <a:lvl1pPr defTabSz="914400"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US" sz="1266" dirty="0"/>
              <a:t>Automated response</a:t>
            </a:r>
            <a:endParaRPr sz="1266" dirty="0"/>
          </a:p>
        </p:txBody>
      </p:sp>
    </p:spTree>
    <p:extLst>
      <p:ext uri="{BB962C8B-B14F-4D97-AF65-F5344CB8AC3E}">
        <p14:creationId xmlns:p14="http://schemas.microsoft.com/office/powerpoint/2010/main" val="87999677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7519032"/>
              </p:ext>
            </p:extLst>
          </p:nvPr>
        </p:nvGraphicFramePr>
        <p:xfrm>
          <a:off x="0" y="-1015"/>
          <a:ext cx="9144001" cy="685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4316"/>
                <a:gridCol w="243207"/>
                <a:gridCol w="1862356"/>
                <a:gridCol w="1845578"/>
                <a:gridCol w="1291904"/>
                <a:gridCol w="612324"/>
                <a:gridCol w="1644316"/>
              </a:tblGrid>
              <a:tr h="891119">
                <a:tc gridSpan="7">
                  <a:txBody>
                    <a:bodyPr/>
                    <a:lstStyle/>
                    <a:p>
                      <a:pPr marL="0" marR="0" lvl="0" indent="0" algn="ctr" defTabSz="1300459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kumimoji="0" lang="en-US" sz="2400" b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  <a:sym typeface="News Gothic MT"/>
                        </a:rPr>
                        <a:t>INDICATOR 2.2: High Quality Training </a:t>
                      </a:r>
                      <a:br>
                        <a:rPr kumimoji="0" lang="en-US" sz="2400" b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  <a:sym typeface="News Gothic MT"/>
                        </a:rPr>
                      </a:br>
                      <a:r>
                        <a:rPr kumimoji="0" lang="en-US" sz="2400" b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  <a:sym typeface="News Gothic MT"/>
                        </a:rPr>
                        <a:t>[Cloud Computing &amp; Hybrid Cloud]</a:t>
                      </a:r>
                      <a:endParaRPr kumimoji="0" lang="en-US" sz="24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News Gothic MT"/>
                        <a:cs typeface="Arial" panose="020B0604020202020204" pitchFamily="34" charset="0"/>
                        <a:sym typeface="News Gothic M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427316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119887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Revenue: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30k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Revenue: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50k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Revenue: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60k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Revenue: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90k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Revenue: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90k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278244">
                <a:tc gridSpan="7">
                  <a:txBody>
                    <a:bodyPr/>
                    <a:lstStyle/>
                    <a:p>
                      <a:pPr lvl="1" algn="l" defTabSz="1300459">
                        <a:defRPr sz="1800"/>
                      </a:pPr>
                      <a:r>
                        <a:rPr lang="en-US" sz="1600" b="1" kern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</a:t>
                      </a:r>
                      <a:r>
                        <a:rPr lang="en-US" sz="1600" kern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 Approval of courses, Training advertisement, Training software  </a:t>
                      </a:r>
                      <a:br>
                        <a:rPr lang="en-US" sz="1600" kern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600" kern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development</a:t>
                      </a:r>
                    </a:p>
                    <a:p>
                      <a:pPr lvl="1" algn="l" defTabSz="1300459">
                        <a:defRPr sz="1800"/>
                      </a:pP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OBSTACLE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Attract Trainees, Training software non-readiness</a:t>
                      </a:r>
                    </a:p>
                    <a:p>
                      <a:pPr lvl="1" algn="l" defTabSz="1300459">
                        <a:defRPr sz="1800"/>
                      </a:pPr>
                      <a:r>
                        <a:rPr lang="en-US" sz="1600" b="1" u="none" strike="noStrike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r>
                        <a:rPr lang="en-US" sz="1600" u="none" strike="noStrike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Publicize trainings well in time, Push early software development</a:t>
                      </a:r>
                      <a:endParaRPr lang="en-US" sz="1600" b="0" i="0" u="none" strike="noStrike" kern="1200" baseline="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5609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PLAN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902118">
                <a:tc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Prepare Course Approval</a:t>
                      </a:r>
                    </a:p>
                  </a:txBody>
                  <a:tcPr marL="50800" marR="50800" marT="50800" marB="50800" anchor="ctr" horzOverflow="overflow"/>
                </a:tc>
                <a:tc gridSpan="4">
                  <a:txBody>
                    <a:bodyPr/>
                    <a:lstStyle/>
                    <a:p>
                      <a:pPr lvl="0" algn="l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Prepare and submit for approval the courses on cloud computing, Cloud programming and cloud security to be taught at MS level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  <a:tc gridSpan="2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Prof. </a:t>
                      </a:r>
                      <a:r>
                        <a:rPr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Dr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. Abdullah Gani
Dr. Anjum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</a:tr>
              <a:tr h="902118">
                <a:tc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sz="160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Training</a:t>
                      </a:r>
                    </a:p>
                  </a:txBody>
                  <a:tcPr marL="50800" marR="50800" marT="50800" marB="50800" anchor="ctr" horzOverflow="overflow"/>
                </a:tc>
                <a:tc gridSpan="4">
                  <a:txBody>
                    <a:bodyPr/>
                    <a:lstStyle/>
                    <a:p>
                      <a:pPr lvl="0" algn="l" defTabSz="914400">
                        <a:defRPr sz="1800"/>
                      </a:pPr>
                      <a:r>
                        <a:rPr sz="1600" dirty="0" err="1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Organise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 4 trainings on Cloud Administration, Cloud Deployment, Cloud Development and Cloud Application programming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  <a:tc gridSpan="2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Dr. Anjum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</a:tr>
              <a:tr h="902118">
                <a:tc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sz="160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Training</a:t>
                      </a:r>
                    </a:p>
                  </a:txBody>
                  <a:tcPr marL="50800" marR="50800" marT="50800" marB="50800" anchor="ctr" horzOverflow="overflow"/>
                </a:tc>
                <a:tc gridSpan="4">
                  <a:txBody>
                    <a:bodyPr/>
                    <a:lstStyle/>
                    <a:p>
                      <a:pPr lvl="0" algn="l" defTabSz="914400">
                        <a:defRPr sz="1800"/>
                      </a:pPr>
                      <a:r>
                        <a:rPr sz="1600" dirty="0" err="1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Organise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 2 trainings each in year 2019 and 2020 for the developed cloud </a:t>
                      </a:r>
                      <a:r>
                        <a:rPr sz="1600" dirty="0" err="1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softwares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  <a:tc gridSpan="2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Prof. Dr. Abdullah Gani
Dr. Anjum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pPr lvl="0" algn="ctr" defTabSz="914400">
                        <a:defRPr sz="1800"/>
                      </a:pP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409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3531</TotalTime>
  <Words>10199</Words>
  <Application>Microsoft Office PowerPoint</Application>
  <PresentationFormat>On-screen Show (4:3)</PresentationFormat>
  <Paragraphs>2515</Paragraphs>
  <Slides>81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81</vt:i4>
      </vt:variant>
    </vt:vector>
  </HeadingPairs>
  <TitlesOfParts>
    <vt:vector size="92" baseType="lpstr">
      <vt:lpstr>ＭＳ Ｐゴシック</vt:lpstr>
      <vt:lpstr>Arial</vt:lpstr>
      <vt:lpstr>Arial Black</vt:lpstr>
      <vt:lpstr>Britannic Bold</vt:lpstr>
      <vt:lpstr>Calibri</vt:lpstr>
      <vt:lpstr>Cambria</vt:lpstr>
      <vt:lpstr>Helvetica Light</vt:lpstr>
      <vt:lpstr>Helvetica Neue</vt:lpstr>
      <vt:lpstr>News Gothic MT</vt:lpstr>
      <vt:lpstr>Wingdings</vt:lpstr>
      <vt:lpstr>Adjacency</vt:lpstr>
      <vt:lpstr>Strategic Plan  2016 – 2020  Faculty of Computer Science &amp; Information Technology University of Malaya</vt:lpstr>
      <vt:lpstr>FCSIT VISION &amp; MISSION</vt:lpstr>
      <vt:lpstr>PowerPoint Presentation</vt:lpstr>
      <vt:lpstr>FCSIT STRATEGIC PLAN 2016-2020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in FCSIT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Malaya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Rafidah Md Noor</dc:creator>
  <cp:lastModifiedBy>Noordalilia Ilyana Kiwam (Cik) </cp:lastModifiedBy>
  <cp:revision>514</cp:revision>
  <cp:lastPrinted>2015-10-16T02:45:41Z</cp:lastPrinted>
  <dcterms:created xsi:type="dcterms:W3CDTF">2015-06-11T02:33:17Z</dcterms:created>
  <dcterms:modified xsi:type="dcterms:W3CDTF">2015-10-16T02:45:52Z</dcterms:modified>
</cp:coreProperties>
</file>