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324" r:id="rId5"/>
    <p:sldId id="326" r:id="rId6"/>
    <p:sldId id="325" r:id="rId7"/>
  </p:sldIdLst>
  <p:sldSz cx="6858000" cy="9906000" type="A4"/>
  <p:notesSz cx="6858000" cy="9144000"/>
  <p:defaultTextStyle>
    <a:defPPr>
      <a:defRPr lang="en-US"/>
    </a:defPPr>
    <a:lvl1pPr marL="0" algn="l" defTabSz="478837" rtl="0" eaLnBrk="1" latinLnBrk="0" hangingPunct="1">
      <a:defRPr sz="1900" kern="1200">
        <a:solidFill>
          <a:schemeClr val="tx1"/>
        </a:solidFill>
        <a:latin typeface="+mn-lt"/>
        <a:ea typeface="+mn-ea"/>
        <a:cs typeface="+mn-cs"/>
      </a:defRPr>
    </a:lvl1pPr>
    <a:lvl2pPr marL="478837" algn="l" defTabSz="478837" rtl="0" eaLnBrk="1" latinLnBrk="0" hangingPunct="1">
      <a:defRPr sz="1900" kern="1200">
        <a:solidFill>
          <a:schemeClr val="tx1"/>
        </a:solidFill>
        <a:latin typeface="+mn-lt"/>
        <a:ea typeface="+mn-ea"/>
        <a:cs typeface="+mn-cs"/>
      </a:defRPr>
    </a:lvl2pPr>
    <a:lvl3pPr marL="957674" algn="l" defTabSz="478837" rtl="0" eaLnBrk="1" latinLnBrk="0" hangingPunct="1">
      <a:defRPr sz="1900" kern="1200">
        <a:solidFill>
          <a:schemeClr val="tx1"/>
        </a:solidFill>
        <a:latin typeface="+mn-lt"/>
        <a:ea typeface="+mn-ea"/>
        <a:cs typeface="+mn-cs"/>
      </a:defRPr>
    </a:lvl3pPr>
    <a:lvl4pPr marL="1436512" algn="l" defTabSz="478837" rtl="0" eaLnBrk="1" latinLnBrk="0" hangingPunct="1">
      <a:defRPr sz="1900" kern="1200">
        <a:solidFill>
          <a:schemeClr val="tx1"/>
        </a:solidFill>
        <a:latin typeface="+mn-lt"/>
        <a:ea typeface="+mn-ea"/>
        <a:cs typeface="+mn-cs"/>
      </a:defRPr>
    </a:lvl4pPr>
    <a:lvl5pPr marL="1915349" algn="l" defTabSz="478837" rtl="0" eaLnBrk="1" latinLnBrk="0" hangingPunct="1">
      <a:defRPr sz="1900" kern="1200">
        <a:solidFill>
          <a:schemeClr val="tx1"/>
        </a:solidFill>
        <a:latin typeface="+mn-lt"/>
        <a:ea typeface="+mn-ea"/>
        <a:cs typeface="+mn-cs"/>
      </a:defRPr>
    </a:lvl5pPr>
    <a:lvl6pPr marL="2394186" algn="l" defTabSz="478837" rtl="0" eaLnBrk="1" latinLnBrk="0" hangingPunct="1">
      <a:defRPr sz="1900" kern="1200">
        <a:solidFill>
          <a:schemeClr val="tx1"/>
        </a:solidFill>
        <a:latin typeface="+mn-lt"/>
        <a:ea typeface="+mn-ea"/>
        <a:cs typeface="+mn-cs"/>
      </a:defRPr>
    </a:lvl6pPr>
    <a:lvl7pPr marL="2873023" algn="l" defTabSz="478837" rtl="0" eaLnBrk="1" latinLnBrk="0" hangingPunct="1">
      <a:defRPr sz="1900" kern="1200">
        <a:solidFill>
          <a:schemeClr val="tx1"/>
        </a:solidFill>
        <a:latin typeface="+mn-lt"/>
        <a:ea typeface="+mn-ea"/>
        <a:cs typeface="+mn-cs"/>
      </a:defRPr>
    </a:lvl7pPr>
    <a:lvl8pPr marL="3351860" algn="l" defTabSz="478837" rtl="0" eaLnBrk="1" latinLnBrk="0" hangingPunct="1">
      <a:defRPr sz="1900" kern="1200">
        <a:solidFill>
          <a:schemeClr val="tx1"/>
        </a:solidFill>
        <a:latin typeface="+mn-lt"/>
        <a:ea typeface="+mn-ea"/>
        <a:cs typeface="+mn-cs"/>
      </a:defRPr>
    </a:lvl8pPr>
    <a:lvl9pPr marL="3830698" algn="l" defTabSz="478837" rtl="0" eaLnBrk="1" latinLnBrk="0" hangingPunct="1">
      <a:defRPr sz="1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9536">
          <p15:clr>
            <a:srgbClr val="A4A3A4"/>
          </p15:clr>
        </p15:guide>
        <p15:guide id="2" pos="67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D10024"/>
    <a:srgbClr val="E1E1E1"/>
    <a:srgbClr val="CCCCCC"/>
    <a:srgbClr val="CE0024"/>
    <a:srgbClr val="FE002A"/>
    <a:srgbClr val="C5D5E9"/>
    <a:srgbClr val="F0F0F0"/>
    <a:srgbClr val="DDDDDD"/>
    <a:srgbClr val="DBF4FD"/>
    <a:srgbClr val="B7B4F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p:scale>
          <a:sx n="100" d="100"/>
          <a:sy n="100" d="100"/>
        </p:scale>
        <p:origin x="-2064" y="1640"/>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864F4-8392-A640-91BC-9B30E8F52411}" type="datetimeFigureOut">
              <a:rPr lang="en-US" smtClean="0"/>
              <a:t>2/4/15</a:t>
            </a:fld>
            <a:endParaRPr lang="en-US"/>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19A8F9-3936-9C47-A46A-216298328274}" type="slidenum">
              <a:rPr lang="en-US" smtClean="0"/>
              <a:t>‹#›</a:t>
            </a:fld>
            <a:endParaRPr lang="en-US"/>
          </a:p>
        </p:txBody>
      </p:sp>
    </p:spTree>
    <p:extLst>
      <p:ext uri="{BB962C8B-B14F-4D97-AF65-F5344CB8AC3E}">
        <p14:creationId xmlns:p14="http://schemas.microsoft.com/office/powerpoint/2010/main" val="1839812563"/>
      </p:ext>
    </p:extLst>
  </p:cSld>
  <p:clrMap bg1="lt1" tx1="dk1" bg2="lt2" tx2="dk2" accent1="accent1" accent2="accent2" accent3="accent3" accent4="accent4" accent5="accent5" accent6="accent6" hlink="hlink" folHlink="folHlink"/>
  <p:notesStyle>
    <a:lvl1pPr marL="0" algn="l" defTabSz="148316" rtl="0" eaLnBrk="1" latinLnBrk="0" hangingPunct="1">
      <a:defRPr sz="400" kern="1200">
        <a:solidFill>
          <a:schemeClr val="tx1"/>
        </a:solidFill>
        <a:latin typeface="+mn-lt"/>
        <a:ea typeface="+mn-ea"/>
        <a:cs typeface="+mn-cs"/>
      </a:defRPr>
    </a:lvl1pPr>
    <a:lvl2pPr marL="148316" algn="l" defTabSz="148316" rtl="0" eaLnBrk="1" latinLnBrk="0" hangingPunct="1">
      <a:defRPr sz="400" kern="1200">
        <a:solidFill>
          <a:schemeClr val="tx1"/>
        </a:solidFill>
        <a:latin typeface="+mn-lt"/>
        <a:ea typeface="+mn-ea"/>
        <a:cs typeface="+mn-cs"/>
      </a:defRPr>
    </a:lvl2pPr>
    <a:lvl3pPr marL="296631" algn="l" defTabSz="148316" rtl="0" eaLnBrk="1" latinLnBrk="0" hangingPunct="1">
      <a:defRPr sz="400" kern="1200">
        <a:solidFill>
          <a:schemeClr val="tx1"/>
        </a:solidFill>
        <a:latin typeface="+mn-lt"/>
        <a:ea typeface="+mn-ea"/>
        <a:cs typeface="+mn-cs"/>
      </a:defRPr>
    </a:lvl3pPr>
    <a:lvl4pPr marL="444947" algn="l" defTabSz="148316" rtl="0" eaLnBrk="1" latinLnBrk="0" hangingPunct="1">
      <a:defRPr sz="400" kern="1200">
        <a:solidFill>
          <a:schemeClr val="tx1"/>
        </a:solidFill>
        <a:latin typeface="+mn-lt"/>
        <a:ea typeface="+mn-ea"/>
        <a:cs typeface="+mn-cs"/>
      </a:defRPr>
    </a:lvl4pPr>
    <a:lvl5pPr marL="593263" algn="l" defTabSz="148316" rtl="0" eaLnBrk="1" latinLnBrk="0" hangingPunct="1">
      <a:defRPr sz="400" kern="1200">
        <a:solidFill>
          <a:schemeClr val="tx1"/>
        </a:solidFill>
        <a:latin typeface="+mn-lt"/>
        <a:ea typeface="+mn-ea"/>
        <a:cs typeface="+mn-cs"/>
      </a:defRPr>
    </a:lvl5pPr>
    <a:lvl6pPr marL="741578" algn="l" defTabSz="148316" rtl="0" eaLnBrk="1" latinLnBrk="0" hangingPunct="1">
      <a:defRPr sz="400" kern="1200">
        <a:solidFill>
          <a:schemeClr val="tx1"/>
        </a:solidFill>
        <a:latin typeface="+mn-lt"/>
        <a:ea typeface="+mn-ea"/>
        <a:cs typeface="+mn-cs"/>
      </a:defRPr>
    </a:lvl6pPr>
    <a:lvl7pPr marL="889894" algn="l" defTabSz="148316" rtl="0" eaLnBrk="1" latinLnBrk="0" hangingPunct="1">
      <a:defRPr sz="400" kern="1200">
        <a:solidFill>
          <a:schemeClr val="tx1"/>
        </a:solidFill>
        <a:latin typeface="+mn-lt"/>
        <a:ea typeface="+mn-ea"/>
        <a:cs typeface="+mn-cs"/>
      </a:defRPr>
    </a:lvl7pPr>
    <a:lvl8pPr marL="1038210" algn="l" defTabSz="148316" rtl="0" eaLnBrk="1" latinLnBrk="0" hangingPunct="1">
      <a:defRPr sz="400" kern="1200">
        <a:solidFill>
          <a:schemeClr val="tx1"/>
        </a:solidFill>
        <a:latin typeface="+mn-lt"/>
        <a:ea typeface="+mn-ea"/>
        <a:cs typeface="+mn-cs"/>
      </a:defRPr>
    </a:lvl8pPr>
    <a:lvl9pPr marL="1186525" algn="l" defTabSz="148316" rtl="0" eaLnBrk="1" latinLnBrk="0" hangingPunct="1">
      <a:defRPr sz="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1550" y="685800"/>
            <a:ext cx="23749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19A8F9-3936-9C47-A46A-216298328274}" type="slidenum">
              <a:rPr lang="en-US" smtClean="0"/>
              <a:t>1</a:t>
            </a:fld>
            <a:endParaRPr lang="en-US"/>
          </a:p>
        </p:txBody>
      </p:sp>
    </p:spTree>
    <p:extLst>
      <p:ext uri="{BB962C8B-B14F-4D97-AF65-F5344CB8AC3E}">
        <p14:creationId xmlns:p14="http://schemas.microsoft.com/office/powerpoint/2010/main" val="968443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1550" y="685800"/>
            <a:ext cx="23749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19A8F9-3936-9C47-A46A-216298328274}" type="slidenum">
              <a:rPr lang="en-US" smtClean="0"/>
              <a:t>2</a:t>
            </a:fld>
            <a:endParaRPr lang="en-US"/>
          </a:p>
        </p:txBody>
      </p:sp>
    </p:spTree>
    <p:extLst>
      <p:ext uri="{BB962C8B-B14F-4D97-AF65-F5344CB8AC3E}">
        <p14:creationId xmlns:p14="http://schemas.microsoft.com/office/powerpoint/2010/main" val="96844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1550" y="685800"/>
            <a:ext cx="23749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19A8F9-3936-9C47-A46A-216298328274}" type="slidenum">
              <a:rPr lang="en-US" smtClean="0"/>
              <a:t>3</a:t>
            </a:fld>
            <a:endParaRPr lang="en-US"/>
          </a:p>
        </p:txBody>
      </p:sp>
    </p:spTree>
    <p:extLst>
      <p:ext uri="{BB962C8B-B14F-4D97-AF65-F5344CB8AC3E}">
        <p14:creationId xmlns:p14="http://schemas.microsoft.com/office/powerpoint/2010/main" val="968443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1"/>
            <a:ext cx="5829300" cy="2123370"/>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1"/>
            <a:ext cx="4800600" cy="2531533"/>
          </a:xfrm>
        </p:spPr>
        <p:txBody>
          <a:bodyPr/>
          <a:lstStyle>
            <a:lvl1pPr marL="0" indent="0" algn="ctr">
              <a:buNone/>
              <a:defRPr>
                <a:solidFill>
                  <a:schemeClr val="tx1">
                    <a:tint val="75000"/>
                  </a:schemeClr>
                </a:solidFill>
              </a:defRPr>
            </a:lvl1pPr>
            <a:lvl2pPr marL="478837" indent="0" algn="ctr">
              <a:buNone/>
              <a:defRPr>
                <a:solidFill>
                  <a:schemeClr val="tx1">
                    <a:tint val="75000"/>
                  </a:schemeClr>
                </a:solidFill>
              </a:defRPr>
            </a:lvl2pPr>
            <a:lvl3pPr marL="957674" indent="0" algn="ctr">
              <a:buNone/>
              <a:defRPr>
                <a:solidFill>
                  <a:schemeClr val="tx1">
                    <a:tint val="75000"/>
                  </a:schemeClr>
                </a:solidFill>
              </a:defRPr>
            </a:lvl3pPr>
            <a:lvl4pPr marL="1436512" indent="0" algn="ctr">
              <a:buNone/>
              <a:defRPr>
                <a:solidFill>
                  <a:schemeClr val="tx1">
                    <a:tint val="75000"/>
                  </a:schemeClr>
                </a:solidFill>
              </a:defRPr>
            </a:lvl4pPr>
            <a:lvl5pPr marL="1915349" indent="0" algn="ctr">
              <a:buNone/>
              <a:defRPr>
                <a:solidFill>
                  <a:schemeClr val="tx1">
                    <a:tint val="75000"/>
                  </a:schemeClr>
                </a:solidFill>
              </a:defRPr>
            </a:lvl5pPr>
            <a:lvl6pPr marL="2394186" indent="0" algn="ctr">
              <a:buNone/>
              <a:defRPr>
                <a:solidFill>
                  <a:schemeClr val="tx1">
                    <a:tint val="75000"/>
                  </a:schemeClr>
                </a:solidFill>
              </a:defRPr>
            </a:lvl6pPr>
            <a:lvl7pPr marL="2873023" indent="0" algn="ctr">
              <a:buNone/>
              <a:defRPr>
                <a:solidFill>
                  <a:schemeClr val="tx1">
                    <a:tint val="75000"/>
                  </a:schemeClr>
                </a:solidFill>
              </a:defRPr>
            </a:lvl7pPr>
            <a:lvl8pPr marL="3351860" indent="0" algn="ctr">
              <a:buNone/>
              <a:defRPr>
                <a:solidFill>
                  <a:schemeClr val="tx1">
                    <a:tint val="75000"/>
                  </a:schemeClr>
                </a:solidFill>
              </a:defRPr>
            </a:lvl8pPr>
            <a:lvl9pPr marL="38306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D590B-D2B0-4244-84F0-33F85977507B}"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318255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D590B-D2B0-4244-84F0-33F85977507B}"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2078400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0"/>
            <a:ext cx="1543050" cy="845220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96700"/>
            <a:ext cx="4514850" cy="84522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D590B-D2B0-4244-84F0-33F85977507B}"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153508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D590B-D2B0-4244-84F0-33F85977507B}"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318397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100">
                <a:solidFill>
                  <a:schemeClr val="tx1">
                    <a:tint val="75000"/>
                  </a:schemeClr>
                </a:solidFill>
              </a:defRPr>
            </a:lvl1pPr>
            <a:lvl2pPr marL="478837" indent="0">
              <a:buNone/>
              <a:defRPr sz="1900">
                <a:solidFill>
                  <a:schemeClr val="tx1">
                    <a:tint val="75000"/>
                  </a:schemeClr>
                </a:solidFill>
              </a:defRPr>
            </a:lvl2pPr>
            <a:lvl3pPr marL="957674" indent="0">
              <a:buNone/>
              <a:defRPr sz="1700">
                <a:solidFill>
                  <a:schemeClr val="tx1">
                    <a:tint val="75000"/>
                  </a:schemeClr>
                </a:solidFill>
              </a:defRPr>
            </a:lvl3pPr>
            <a:lvl4pPr marL="1436512" indent="0">
              <a:buNone/>
              <a:defRPr sz="1500">
                <a:solidFill>
                  <a:schemeClr val="tx1">
                    <a:tint val="75000"/>
                  </a:schemeClr>
                </a:solidFill>
              </a:defRPr>
            </a:lvl4pPr>
            <a:lvl5pPr marL="1915349" indent="0">
              <a:buNone/>
              <a:defRPr sz="1500">
                <a:solidFill>
                  <a:schemeClr val="tx1">
                    <a:tint val="75000"/>
                  </a:schemeClr>
                </a:solidFill>
              </a:defRPr>
            </a:lvl5pPr>
            <a:lvl6pPr marL="2394186" indent="0">
              <a:buNone/>
              <a:defRPr sz="1500">
                <a:solidFill>
                  <a:schemeClr val="tx1">
                    <a:tint val="75000"/>
                  </a:schemeClr>
                </a:solidFill>
              </a:defRPr>
            </a:lvl6pPr>
            <a:lvl7pPr marL="2873023" indent="0">
              <a:buNone/>
              <a:defRPr sz="1500">
                <a:solidFill>
                  <a:schemeClr val="tx1">
                    <a:tint val="75000"/>
                  </a:schemeClr>
                </a:solidFill>
              </a:defRPr>
            </a:lvl7pPr>
            <a:lvl8pPr marL="3351860" indent="0">
              <a:buNone/>
              <a:defRPr sz="1500">
                <a:solidFill>
                  <a:schemeClr val="tx1">
                    <a:tint val="75000"/>
                  </a:schemeClr>
                </a:solidFill>
              </a:defRPr>
            </a:lvl8pPr>
            <a:lvl9pPr marL="3830698"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D590B-D2B0-4244-84F0-33F85977507B}" type="datetimeFigureOut">
              <a:rPr lang="en-US" smtClean="0"/>
              <a:t>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348299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311401"/>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311401"/>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D590B-D2B0-4244-84F0-33F85977507B}"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190381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217386"/>
            <a:ext cx="3030141" cy="924101"/>
          </a:xfrm>
        </p:spPr>
        <p:txBody>
          <a:bodyPr anchor="b"/>
          <a:lstStyle>
            <a:lvl1pPr marL="0" indent="0">
              <a:buNone/>
              <a:defRPr sz="2500" b="1"/>
            </a:lvl1pPr>
            <a:lvl2pPr marL="478837" indent="0">
              <a:buNone/>
              <a:defRPr sz="2100" b="1"/>
            </a:lvl2pPr>
            <a:lvl3pPr marL="957674" indent="0">
              <a:buNone/>
              <a:defRPr sz="1900" b="1"/>
            </a:lvl3pPr>
            <a:lvl4pPr marL="1436512" indent="0">
              <a:buNone/>
              <a:defRPr sz="1700" b="1"/>
            </a:lvl4pPr>
            <a:lvl5pPr marL="1915349" indent="0">
              <a:buNone/>
              <a:defRPr sz="1700" b="1"/>
            </a:lvl5pPr>
            <a:lvl6pPr marL="2394186" indent="0">
              <a:buNone/>
              <a:defRPr sz="1700" b="1"/>
            </a:lvl6pPr>
            <a:lvl7pPr marL="2873023" indent="0">
              <a:buNone/>
              <a:defRPr sz="1700" b="1"/>
            </a:lvl7pPr>
            <a:lvl8pPr marL="3351860" indent="0">
              <a:buNone/>
              <a:defRPr sz="1700" b="1"/>
            </a:lvl8pPr>
            <a:lvl9pPr marL="3830698"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217386"/>
            <a:ext cx="3031331" cy="924101"/>
          </a:xfrm>
        </p:spPr>
        <p:txBody>
          <a:bodyPr anchor="b"/>
          <a:lstStyle>
            <a:lvl1pPr marL="0" indent="0">
              <a:buNone/>
              <a:defRPr sz="2500" b="1"/>
            </a:lvl1pPr>
            <a:lvl2pPr marL="478837" indent="0">
              <a:buNone/>
              <a:defRPr sz="2100" b="1"/>
            </a:lvl2pPr>
            <a:lvl3pPr marL="957674" indent="0">
              <a:buNone/>
              <a:defRPr sz="1900" b="1"/>
            </a:lvl3pPr>
            <a:lvl4pPr marL="1436512" indent="0">
              <a:buNone/>
              <a:defRPr sz="1700" b="1"/>
            </a:lvl4pPr>
            <a:lvl5pPr marL="1915349" indent="0">
              <a:buNone/>
              <a:defRPr sz="1700" b="1"/>
            </a:lvl5pPr>
            <a:lvl6pPr marL="2394186" indent="0">
              <a:buNone/>
              <a:defRPr sz="1700" b="1"/>
            </a:lvl6pPr>
            <a:lvl7pPr marL="2873023" indent="0">
              <a:buNone/>
              <a:defRPr sz="1700" b="1"/>
            </a:lvl7pPr>
            <a:lvl8pPr marL="3351860" indent="0">
              <a:buNone/>
              <a:defRPr sz="1700" b="1"/>
            </a:lvl8pPr>
            <a:lvl9pPr marL="3830698"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D590B-D2B0-4244-84F0-33F85977507B}" type="datetimeFigureOut">
              <a:rPr lang="en-US" smtClean="0"/>
              <a:t>2/4/15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1158127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D590B-D2B0-4244-84F0-33F85977507B}" type="datetimeFigureOut">
              <a:rPr lang="en-US" smtClean="0"/>
              <a:t>2/4/15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339575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D590B-D2B0-4244-84F0-33F85977507B}" type="datetimeFigureOut">
              <a:rPr lang="en-US" smtClean="0"/>
              <a:t>2/4/15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2247087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100" b="1"/>
            </a:lvl1pPr>
          </a:lstStyle>
          <a:p>
            <a:r>
              <a:rPr lang="en-US" smtClean="0"/>
              <a:t>Click to edit Master title style</a:t>
            </a:r>
            <a:endParaRPr lang="en-US"/>
          </a:p>
        </p:txBody>
      </p:sp>
      <p:sp>
        <p:nvSpPr>
          <p:cNvPr id="3" name="Content Placeholder 2"/>
          <p:cNvSpPr>
            <a:spLocks noGrp="1"/>
          </p:cNvSpPr>
          <p:nvPr>
            <p:ph idx="1"/>
          </p:nvPr>
        </p:nvSpPr>
        <p:spPr>
          <a:xfrm>
            <a:off x="2681288" y="394406"/>
            <a:ext cx="3833812" cy="8454497"/>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500"/>
            </a:lvl1pPr>
            <a:lvl2pPr marL="478837" indent="0">
              <a:buNone/>
              <a:defRPr sz="1300"/>
            </a:lvl2pPr>
            <a:lvl3pPr marL="957674" indent="0">
              <a:buNone/>
              <a:defRPr sz="1000"/>
            </a:lvl3pPr>
            <a:lvl4pPr marL="1436512" indent="0">
              <a:buNone/>
              <a:defRPr sz="900"/>
            </a:lvl4pPr>
            <a:lvl5pPr marL="1915349" indent="0">
              <a:buNone/>
              <a:defRPr sz="900"/>
            </a:lvl5pPr>
            <a:lvl6pPr marL="2394186" indent="0">
              <a:buNone/>
              <a:defRPr sz="900"/>
            </a:lvl6pPr>
            <a:lvl7pPr marL="2873023" indent="0">
              <a:buNone/>
              <a:defRPr sz="900"/>
            </a:lvl7pPr>
            <a:lvl8pPr marL="3351860" indent="0">
              <a:buNone/>
              <a:defRPr sz="900"/>
            </a:lvl8pPr>
            <a:lvl9pPr marL="3830698"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D590B-D2B0-4244-84F0-33F85977507B}"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11713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1"/>
          </a:xfrm>
        </p:spPr>
        <p:txBody>
          <a:bodyPr anchor="b"/>
          <a:lstStyle>
            <a:lvl1pPr algn="l">
              <a:defRPr sz="21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20"/>
            <a:ext cx="4114800" cy="5943600"/>
          </a:xfrm>
        </p:spPr>
        <p:txBody>
          <a:bodyPr/>
          <a:lstStyle>
            <a:lvl1pPr marL="0" indent="0">
              <a:buNone/>
              <a:defRPr sz="3300"/>
            </a:lvl1pPr>
            <a:lvl2pPr marL="478837" indent="0">
              <a:buNone/>
              <a:defRPr sz="2900"/>
            </a:lvl2pPr>
            <a:lvl3pPr marL="957674" indent="0">
              <a:buNone/>
              <a:defRPr sz="2500"/>
            </a:lvl3pPr>
            <a:lvl4pPr marL="1436512" indent="0">
              <a:buNone/>
              <a:defRPr sz="2100"/>
            </a:lvl4pPr>
            <a:lvl5pPr marL="1915349" indent="0">
              <a:buNone/>
              <a:defRPr sz="2100"/>
            </a:lvl5pPr>
            <a:lvl6pPr marL="2394186" indent="0">
              <a:buNone/>
              <a:defRPr sz="2100"/>
            </a:lvl6pPr>
            <a:lvl7pPr marL="2873023" indent="0">
              <a:buNone/>
              <a:defRPr sz="2100"/>
            </a:lvl7pPr>
            <a:lvl8pPr marL="3351860" indent="0">
              <a:buNone/>
              <a:defRPr sz="2100"/>
            </a:lvl8pPr>
            <a:lvl9pPr marL="3830698" indent="0">
              <a:buNone/>
              <a:defRPr sz="2100"/>
            </a:lvl9pPr>
          </a:lstStyle>
          <a:p>
            <a:endParaRPr lang="en-US"/>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500"/>
            </a:lvl1pPr>
            <a:lvl2pPr marL="478837" indent="0">
              <a:buNone/>
              <a:defRPr sz="1300"/>
            </a:lvl2pPr>
            <a:lvl3pPr marL="957674" indent="0">
              <a:buNone/>
              <a:defRPr sz="1000"/>
            </a:lvl3pPr>
            <a:lvl4pPr marL="1436512" indent="0">
              <a:buNone/>
              <a:defRPr sz="900"/>
            </a:lvl4pPr>
            <a:lvl5pPr marL="1915349" indent="0">
              <a:buNone/>
              <a:defRPr sz="900"/>
            </a:lvl5pPr>
            <a:lvl6pPr marL="2394186" indent="0">
              <a:buNone/>
              <a:defRPr sz="900"/>
            </a:lvl6pPr>
            <a:lvl7pPr marL="2873023" indent="0">
              <a:buNone/>
              <a:defRPr sz="900"/>
            </a:lvl7pPr>
            <a:lvl8pPr marL="3351860" indent="0">
              <a:buNone/>
              <a:defRPr sz="900"/>
            </a:lvl8pPr>
            <a:lvl9pPr marL="3830698"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D590B-D2B0-4244-84F0-33F85977507B}" type="datetimeFigureOut">
              <a:rPr lang="en-US" smtClean="0"/>
              <a:t>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B7975-30B3-464B-B06C-B7EAFE186B1D}" type="slidenum">
              <a:rPr lang="en-US" smtClean="0"/>
              <a:t>‹#›</a:t>
            </a:fld>
            <a:endParaRPr lang="en-US"/>
          </a:p>
        </p:txBody>
      </p:sp>
    </p:spTree>
    <p:extLst>
      <p:ext uri="{BB962C8B-B14F-4D97-AF65-F5344CB8AC3E}">
        <p14:creationId xmlns:p14="http://schemas.microsoft.com/office/powerpoint/2010/main" val="39246319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5767" tIns="47884" rIns="95767" bIns="4788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1"/>
            <a:ext cx="6172200" cy="6537502"/>
          </a:xfrm>
          <a:prstGeom prst="rect">
            <a:avLst/>
          </a:prstGeom>
        </p:spPr>
        <p:txBody>
          <a:bodyPr vert="horz" lIns="95767" tIns="47884" rIns="95767" bIns="4788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5"/>
            <a:ext cx="1600200" cy="527403"/>
          </a:xfrm>
          <a:prstGeom prst="rect">
            <a:avLst/>
          </a:prstGeom>
        </p:spPr>
        <p:txBody>
          <a:bodyPr vert="horz" lIns="95767" tIns="47884" rIns="95767" bIns="47884" rtlCol="0" anchor="ctr"/>
          <a:lstStyle>
            <a:lvl1pPr algn="l">
              <a:defRPr sz="1300">
                <a:solidFill>
                  <a:schemeClr val="tx1">
                    <a:tint val="75000"/>
                  </a:schemeClr>
                </a:solidFill>
              </a:defRPr>
            </a:lvl1pPr>
          </a:lstStyle>
          <a:p>
            <a:fld id="{C35D590B-D2B0-4244-84F0-33F85977507B}" type="datetimeFigureOut">
              <a:rPr lang="en-US" smtClean="0"/>
              <a:t>2/4/15</a:t>
            </a:fld>
            <a:endParaRPr lang="en-US"/>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5767" tIns="47884" rIns="95767" bIns="47884"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5767" tIns="47884" rIns="95767" bIns="47884" rtlCol="0" anchor="ctr"/>
          <a:lstStyle>
            <a:lvl1pPr algn="r">
              <a:defRPr sz="1300">
                <a:solidFill>
                  <a:schemeClr val="tx1">
                    <a:tint val="75000"/>
                  </a:schemeClr>
                </a:solidFill>
              </a:defRPr>
            </a:lvl1pPr>
          </a:lstStyle>
          <a:p>
            <a:fld id="{24CB7975-30B3-464B-B06C-B7EAFE186B1D}" type="slidenum">
              <a:rPr lang="en-US" smtClean="0"/>
              <a:t>‹#›</a:t>
            </a:fld>
            <a:endParaRPr lang="en-US"/>
          </a:p>
        </p:txBody>
      </p:sp>
    </p:spTree>
    <p:extLst>
      <p:ext uri="{BB962C8B-B14F-4D97-AF65-F5344CB8AC3E}">
        <p14:creationId xmlns:p14="http://schemas.microsoft.com/office/powerpoint/2010/main" val="1045532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78837" rtl="0" eaLnBrk="1" latinLnBrk="0" hangingPunct="1">
        <a:spcBef>
          <a:spcPct val="0"/>
        </a:spcBef>
        <a:buNone/>
        <a:defRPr sz="4600" kern="1200">
          <a:solidFill>
            <a:schemeClr val="tx1"/>
          </a:solidFill>
          <a:latin typeface="+mj-lt"/>
          <a:ea typeface="+mj-ea"/>
          <a:cs typeface="+mj-cs"/>
        </a:defRPr>
      </a:lvl1pPr>
    </p:titleStyle>
    <p:bodyStyle>
      <a:lvl1pPr marL="359128" indent="-359128" algn="l" defTabSz="478837" rtl="0" eaLnBrk="1" latinLnBrk="0" hangingPunct="1">
        <a:spcBef>
          <a:spcPct val="20000"/>
        </a:spcBef>
        <a:buFont typeface="Arial"/>
        <a:buChar char="•"/>
        <a:defRPr sz="3300" kern="1200">
          <a:solidFill>
            <a:schemeClr val="tx1"/>
          </a:solidFill>
          <a:latin typeface="+mn-lt"/>
          <a:ea typeface="+mn-ea"/>
          <a:cs typeface="+mn-cs"/>
        </a:defRPr>
      </a:lvl1pPr>
      <a:lvl2pPr marL="778110" indent="-299273" algn="l" defTabSz="478837" rtl="0" eaLnBrk="1" latinLnBrk="0" hangingPunct="1">
        <a:spcBef>
          <a:spcPct val="20000"/>
        </a:spcBef>
        <a:buFont typeface="Arial"/>
        <a:buChar char="–"/>
        <a:defRPr sz="2900" kern="1200">
          <a:solidFill>
            <a:schemeClr val="tx1"/>
          </a:solidFill>
          <a:latin typeface="+mn-lt"/>
          <a:ea typeface="+mn-ea"/>
          <a:cs typeface="+mn-cs"/>
        </a:defRPr>
      </a:lvl2pPr>
      <a:lvl3pPr marL="1197093" indent="-239419" algn="l" defTabSz="478837" rtl="0" eaLnBrk="1" latinLnBrk="0" hangingPunct="1">
        <a:spcBef>
          <a:spcPct val="20000"/>
        </a:spcBef>
        <a:buFont typeface="Arial"/>
        <a:buChar char="•"/>
        <a:defRPr sz="2500" kern="1200">
          <a:solidFill>
            <a:schemeClr val="tx1"/>
          </a:solidFill>
          <a:latin typeface="+mn-lt"/>
          <a:ea typeface="+mn-ea"/>
          <a:cs typeface="+mn-cs"/>
        </a:defRPr>
      </a:lvl3pPr>
      <a:lvl4pPr marL="1675930" indent="-239419" algn="l" defTabSz="478837" rtl="0" eaLnBrk="1" latinLnBrk="0" hangingPunct="1">
        <a:spcBef>
          <a:spcPct val="20000"/>
        </a:spcBef>
        <a:buFont typeface="Arial"/>
        <a:buChar char="–"/>
        <a:defRPr sz="2100" kern="1200">
          <a:solidFill>
            <a:schemeClr val="tx1"/>
          </a:solidFill>
          <a:latin typeface="+mn-lt"/>
          <a:ea typeface="+mn-ea"/>
          <a:cs typeface="+mn-cs"/>
        </a:defRPr>
      </a:lvl4pPr>
      <a:lvl5pPr marL="2154767" indent="-239419" algn="l" defTabSz="478837" rtl="0" eaLnBrk="1" latinLnBrk="0" hangingPunct="1">
        <a:spcBef>
          <a:spcPct val="20000"/>
        </a:spcBef>
        <a:buFont typeface="Arial"/>
        <a:buChar char="»"/>
        <a:defRPr sz="2100" kern="1200">
          <a:solidFill>
            <a:schemeClr val="tx1"/>
          </a:solidFill>
          <a:latin typeface="+mn-lt"/>
          <a:ea typeface="+mn-ea"/>
          <a:cs typeface="+mn-cs"/>
        </a:defRPr>
      </a:lvl5pPr>
      <a:lvl6pPr marL="2633604" indent="-239419" algn="l" defTabSz="478837" rtl="0" eaLnBrk="1" latinLnBrk="0" hangingPunct="1">
        <a:spcBef>
          <a:spcPct val="20000"/>
        </a:spcBef>
        <a:buFont typeface="Arial"/>
        <a:buChar char="•"/>
        <a:defRPr sz="2100" kern="1200">
          <a:solidFill>
            <a:schemeClr val="tx1"/>
          </a:solidFill>
          <a:latin typeface="+mn-lt"/>
          <a:ea typeface="+mn-ea"/>
          <a:cs typeface="+mn-cs"/>
        </a:defRPr>
      </a:lvl6pPr>
      <a:lvl7pPr marL="3112442" indent="-239419" algn="l" defTabSz="478837" rtl="0" eaLnBrk="1" latinLnBrk="0" hangingPunct="1">
        <a:spcBef>
          <a:spcPct val="20000"/>
        </a:spcBef>
        <a:buFont typeface="Arial"/>
        <a:buChar char="•"/>
        <a:defRPr sz="2100" kern="1200">
          <a:solidFill>
            <a:schemeClr val="tx1"/>
          </a:solidFill>
          <a:latin typeface="+mn-lt"/>
          <a:ea typeface="+mn-ea"/>
          <a:cs typeface="+mn-cs"/>
        </a:defRPr>
      </a:lvl7pPr>
      <a:lvl8pPr marL="3591279" indent="-239419" algn="l" defTabSz="478837" rtl="0" eaLnBrk="1" latinLnBrk="0" hangingPunct="1">
        <a:spcBef>
          <a:spcPct val="20000"/>
        </a:spcBef>
        <a:buFont typeface="Arial"/>
        <a:buChar char="•"/>
        <a:defRPr sz="2100" kern="1200">
          <a:solidFill>
            <a:schemeClr val="tx1"/>
          </a:solidFill>
          <a:latin typeface="+mn-lt"/>
          <a:ea typeface="+mn-ea"/>
          <a:cs typeface="+mn-cs"/>
        </a:defRPr>
      </a:lvl8pPr>
      <a:lvl9pPr marL="4070116" indent="-239419" algn="l" defTabSz="478837" rtl="0" eaLnBrk="1" latinLnBrk="0" hangingPunct="1">
        <a:spcBef>
          <a:spcPct val="20000"/>
        </a:spcBef>
        <a:buFont typeface="Arial"/>
        <a:buChar char="•"/>
        <a:defRPr sz="2100" kern="1200">
          <a:solidFill>
            <a:schemeClr val="tx1"/>
          </a:solidFill>
          <a:latin typeface="+mn-lt"/>
          <a:ea typeface="+mn-ea"/>
          <a:cs typeface="+mn-cs"/>
        </a:defRPr>
      </a:lvl9pPr>
    </p:bodyStyle>
    <p:otherStyle>
      <a:defPPr>
        <a:defRPr lang="en-US"/>
      </a:defPPr>
      <a:lvl1pPr marL="0" algn="l" defTabSz="478837" rtl="0" eaLnBrk="1" latinLnBrk="0" hangingPunct="1">
        <a:defRPr sz="1900" kern="1200">
          <a:solidFill>
            <a:schemeClr val="tx1"/>
          </a:solidFill>
          <a:latin typeface="+mn-lt"/>
          <a:ea typeface="+mn-ea"/>
          <a:cs typeface="+mn-cs"/>
        </a:defRPr>
      </a:lvl1pPr>
      <a:lvl2pPr marL="478837" algn="l" defTabSz="478837" rtl="0" eaLnBrk="1" latinLnBrk="0" hangingPunct="1">
        <a:defRPr sz="1900" kern="1200">
          <a:solidFill>
            <a:schemeClr val="tx1"/>
          </a:solidFill>
          <a:latin typeface="+mn-lt"/>
          <a:ea typeface="+mn-ea"/>
          <a:cs typeface="+mn-cs"/>
        </a:defRPr>
      </a:lvl2pPr>
      <a:lvl3pPr marL="957674" algn="l" defTabSz="478837" rtl="0" eaLnBrk="1" latinLnBrk="0" hangingPunct="1">
        <a:defRPr sz="1900" kern="1200">
          <a:solidFill>
            <a:schemeClr val="tx1"/>
          </a:solidFill>
          <a:latin typeface="+mn-lt"/>
          <a:ea typeface="+mn-ea"/>
          <a:cs typeface="+mn-cs"/>
        </a:defRPr>
      </a:lvl3pPr>
      <a:lvl4pPr marL="1436512" algn="l" defTabSz="478837" rtl="0" eaLnBrk="1" latinLnBrk="0" hangingPunct="1">
        <a:defRPr sz="1900" kern="1200">
          <a:solidFill>
            <a:schemeClr val="tx1"/>
          </a:solidFill>
          <a:latin typeface="+mn-lt"/>
          <a:ea typeface="+mn-ea"/>
          <a:cs typeface="+mn-cs"/>
        </a:defRPr>
      </a:lvl4pPr>
      <a:lvl5pPr marL="1915349" algn="l" defTabSz="478837" rtl="0" eaLnBrk="1" latinLnBrk="0" hangingPunct="1">
        <a:defRPr sz="1900" kern="1200">
          <a:solidFill>
            <a:schemeClr val="tx1"/>
          </a:solidFill>
          <a:latin typeface="+mn-lt"/>
          <a:ea typeface="+mn-ea"/>
          <a:cs typeface="+mn-cs"/>
        </a:defRPr>
      </a:lvl5pPr>
      <a:lvl6pPr marL="2394186" algn="l" defTabSz="478837" rtl="0" eaLnBrk="1" latinLnBrk="0" hangingPunct="1">
        <a:defRPr sz="1900" kern="1200">
          <a:solidFill>
            <a:schemeClr val="tx1"/>
          </a:solidFill>
          <a:latin typeface="+mn-lt"/>
          <a:ea typeface="+mn-ea"/>
          <a:cs typeface="+mn-cs"/>
        </a:defRPr>
      </a:lvl6pPr>
      <a:lvl7pPr marL="2873023" algn="l" defTabSz="478837" rtl="0" eaLnBrk="1" latinLnBrk="0" hangingPunct="1">
        <a:defRPr sz="1900" kern="1200">
          <a:solidFill>
            <a:schemeClr val="tx1"/>
          </a:solidFill>
          <a:latin typeface="+mn-lt"/>
          <a:ea typeface="+mn-ea"/>
          <a:cs typeface="+mn-cs"/>
        </a:defRPr>
      </a:lvl7pPr>
      <a:lvl8pPr marL="3351860" algn="l" defTabSz="478837" rtl="0" eaLnBrk="1" latinLnBrk="0" hangingPunct="1">
        <a:defRPr sz="1900" kern="1200">
          <a:solidFill>
            <a:schemeClr val="tx1"/>
          </a:solidFill>
          <a:latin typeface="+mn-lt"/>
          <a:ea typeface="+mn-ea"/>
          <a:cs typeface="+mn-cs"/>
        </a:defRPr>
      </a:lvl8pPr>
      <a:lvl9pPr marL="3830698" algn="l" defTabSz="478837"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hyperlink" Target="mailto:TeamACCRecruitment.MY@hilti.com" TargetMode="External"/><Relationship Id="rId8" Type="http://schemas.openxmlformats.org/officeDocument/2006/relationships/image" Target="../media/image5.png"/><Relationship Id="rId9" Type="http://schemas.openxmlformats.org/officeDocument/2006/relationships/hyperlink" Target="http://www.facebook.com/HiltiCareer"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4533" y="1951404"/>
            <a:ext cx="3305862" cy="2498299"/>
          </a:xfrm>
          <a:prstGeom prst="rect">
            <a:avLst/>
          </a:prstGeom>
          <a:noFill/>
        </p:spPr>
        <p:txBody>
          <a:bodyPr wrap="square" lIns="118653" tIns="88989" rIns="118653" bIns="88989" rtlCol="0">
            <a:spAutoFit/>
          </a:bodyPr>
          <a:lstStyle/>
          <a:p>
            <a:pPr algn="just" hangingPunct="0">
              <a:lnSpc>
                <a:spcPct val="120000"/>
              </a:lnSpc>
            </a:pPr>
            <a:r>
              <a:rPr lang="en-GB" sz="1100" dirty="0">
                <a:latin typeface="Arial"/>
                <a:cs typeface="Arial"/>
              </a:rPr>
              <a:t>Founded in 1941, world leader in the construction tool business, located in more than 120 countries on 5 continents, 22’000 team members, direct selling company, 200’000 customer contacts per day, more than 30 innovations per year, </a:t>
            </a:r>
            <a:r>
              <a:rPr lang="en-US" sz="1100" dirty="0">
                <a:latin typeface="Arial"/>
                <a:cs typeface="Arial"/>
              </a:rPr>
              <a:t>one of the </a:t>
            </a:r>
            <a:r>
              <a:rPr lang="en-US" sz="1100" b="1" dirty="0">
                <a:latin typeface="Arial"/>
                <a:cs typeface="Arial"/>
              </a:rPr>
              <a:t>largest SAP ERP single instance </a:t>
            </a:r>
            <a:r>
              <a:rPr lang="en-US" sz="1100" dirty="0">
                <a:latin typeface="Arial"/>
                <a:cs typeface="Arial"/>
              </a:rPr>
              <a:t>implementation in the world, </a:t>
            </a:r>
            <a:r>
              <a:rPr lang="en-US" sz="1100" b="1" dirty="0">
                <a:solidFill>
                  <a:srgbClr val="000000"/>
                </a:solidFill>
                <a:latin typeface="Arial"/>
                <a:cs typeface="Arial"/>
              </a:rPr>
              <a:t>3 Strategic IT Locations (Kuala Lumpur, </a:t>
            </a:r>
            <a:r>
              <a:rPr lang="en-US" sz="1100" b="1" dirty="0" err="1">
                <a:solidFill>
                  <a:srgbClr val="000000"/>
                </a:solidFill>
                <a:latin typeface="Arial"/>
                <a:cs typeface="Arial"/>
              </a:rPr>
              <a:t>Buchs</a:t>
            </a:r>
            <a:r>
              <a:rPr lang="en-US" sz="1100" b="1" dirty="0">
                <a:solidFill>
                  <a:srgbClr val="000000"/>
                </a:solidFill>
                <a:latin typeface="Arial"/>
                <a:cs typeface="Arial"/>
              </a:rPr>
              <a:t>/</a:t>
            </a:r>
            <a:r>
              <a:rPr lang="en-US" sz="1100" b="1" dirty="0" err="1">
                <a:solidFill>
                  <a:srgbClr val="000000"/>
                </a:solidFill>
                <a:latin typeface="Arial"/>
                <a:cs typeface="Arial"/>
              </a:rPr>
              <a:t>Schaan</a:t>
            </a:r>
            <a:r>
              <a:rPr lang="en-US" sz="1100" b="1" dirty="0">
                <a:solidFill>
                  <a:srgbClr val="000000"/>
                </a:solidFill>
                <a:latin typeface="Arial"/>
                <a:cs typeface="Arial"/>
              </a:rPr>
              <a:t>, Tulsa) </a:t>
            </a:r>
            <a:r>
              <a:rPr lang="en-US" sz="1100" dirty="0">
                <a:latin typeface="Arial"/>
                <a:cs typeface="Arial"/>
              </a:rPr>
              <a:t>and the opportunity to develop into global roles.</a:t>
            </a:r>
            <a:endParaRPr lang="en-GB" sz="1100" dirty="0">
              <a:latin typeface="Arial"/>
              <a:cs typeface="Arial"/>
            </a:endParaRPr>
          </a:p>
          <a:p>
            <a:pPr algn="just" hangingPunct="0">
              <a:lnSpc>
                <a:spcPct val="120000"/>
              </a:lnSpc>
            </a:pPr>
            <a:r>
              <a:rPr lang="en-GB" sz="1100" dirty="0">
                <a:latin typeface="Arial"/>
                <a:cs typeface="Arial"/>
              </a:rPr>
              <a:t>– </a:t>
            </a:r>
            <a:r>
              <a:rPr lang="en-GB" sz="1100" b="1" dirty="0">
                <a:latin typeface="Arial"/>
                <a:cs typeface="Arial"/>
              </a:rPr>
              <a:t>This is </a:t>
            </a:r>
            <a:r>
              <a:rPr lang="en-GB" sz="1600" b="1" dirty="0">
                <a:solidFill>
                  <a:srgbClr val="D10024"/>
                </a:solidFill>
                <a:latin typeface="Arial Black"/>
                <a:cs typeface="Arial Black"/>
              </a:rPr>
              <a:t>Hilti</a:t>
            </a:r>
            <a:r>
              <a:rPr lang="en-GB" sz="1100" b="1" dirty="0">
                <a:latin typeface="Arial"/>
                <a:cs typeface="Arial"/>
              </a:rPr>
              <a:t> </a:t>
            </a:r>
          </a:p>
        </p:txBody>
      </p:sp>
      <p:pic>
        <p:nvPicPr>
          <p:cNvPr id="20" name="Picture 19" descr="Screen Shot 2014-09-15 at 1.05.4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0286" y="194258"/>
            <a:ext cx="2264735" cy="364165"/>
          </a:xfrm>
          <a:prstGeom prst="rect">
            <a:avLst/>
          </a:prstGeom>
        </p:spPr>
      </p:pic>
      <p:sp>
        <p:nvSpPr>
          <p:cNvPr id="17" name="TextBox 16"/>
          <p:cNvSpPr txBox="1"/>
          <p:nvPr/>
        </p:nvSpPr>
        <p:spPr>
          <a:xfrm>
            <a:off x="3270122" y="687216"/>
            <a:ext cx="3612559" cy="292042"/>
          </a:xfrm>
          <a:prstGeom prst="rect">
            <a:avLst/>
          </a:prstGeom>
          <a:solidFill>
            <a:srgbClr val="D10024">
              <a:alpha val="70000"/>
            </a:srgbClr>
          </a:solidFill>
        </p:spPr>
        <p:txBody>
          <a:bodyPr wrap="square" lIns="0" tIns="0" rIns="0" bIns="0" rtlCol="0">
            <a:spAutoFit/>
          </a:bodyPr>
          <a:lstStyle/>
          <a:p>
            <a:r>
              <a:rPr lang="en-US" b="1" dirty="0" smtClean="0">
                <a:solidFill>
                  <a:schemeClr val="bg1"/>
                </a:solidFill>
                <a:latin typeface="Arial Black"/>
                <a:cs typeface="Arial Black"/>
              </a:rPr>
              <a:t>YOUR CAREER WITH US</a:t>
            </a:r>
            <a:endParaRPr lang="en-US" b="1" dirty="0">
              <a:solidFill>
                <a:schemeClr val="bg1"/>
              </a:solidFill>
              <a:latin typeface="Arial Black"/>
              <a:cs typeface="Arial Black"/>
            </a:endParaRPr>
          </a:p>
        </p:txBody>
      </p:sp>
      <p:sp>
        <p:nvSpPr>
          <p:cNvPr id="18" name="TextBox 17"/>
          <p:cNvSpPr txBox="1"/>
          <p:nvPr/>
        </p:nvSpPr>
        <p:spPr>
          <a:xfrm>
            <a:off x="4829810" y="1158494"/>
            <a:ext cx="2052870" cy="171197"/>
          </a:xfrm>
          <a:prstGeom prst="rect">
            <a:avLst/>
          </a:prstGeom>
          <a:solidFill>
            <a:schemeClr val="tx1"/>
          </a:solidFill>
        </p:spPr>
        <p:txBody>
          <a:bodyPr wrap="square" lIns="29663" tIns="14832" rIns="29663" bIns="14832" rtlCol="0">
            <a:spAutoFit/>
          </a:bodyPr>
          <a:lstStyle/>
          <a:p>
            <a:r>
              <a:rPr lang="en-US" sz="900" b="1" dirty="0">
                <a:solidFill>
                  <a:schemeClr val="bg1"/>
                </a:solidFill>
                <a:latin typeface="Arial Black"/>
                <a:cs typeface="Arial Black"/>
              </a:rPr>
              <a:t>Hilti. Outperform. Outlast.</a:t>
            </a:r>
          </a:p>
        </p:txBody>
      </p:sp>
      <p:pic>
        <p:nvPicPr>
          <p:cNvPr id="23" name="Picture 22"/>
          <p:cNvPicPr>
            <a:picLocks noChangeAspect="1"/>
          </p:cNvPicPr>
          <p:nvPr/>
        </p:nvPicPr>
        <p:blipFill>
          <a:blip r:embed="rId4"/>
          <a:stretch>
            <a:fillRect/>
          </a:stretch>
        </p:blipFill>
        <p:spPr>
          <a:xfrm>
            <a:off x="74533" y="712813"/>
            <a:ext cx="884787" cy="902881"/>
          </a:xfrm>
          <a:prstGeom prst="rect">
            <a:avLst/>
          </a:prstGeom>
        </p:spPr>
      </p:pic>
      <p:pic>
        <p:nvPicPr>
          <p:cNvPr id="24" name="Picture 23"/>
          <p:cNvPicPr>
            <a:picLocks noChangeAspect="1"/>
          </p:cNvPicPr>
          <p:nvPr/>
        </p:nvPicPr>
        <p:blipFill>
          <a:blip r:embed="rId5"/>
          <a:stretch>
            <a:fillRect/>
          </a:stretch>
        </p:blipFill>
        <p:spPr>
          <a:xfrm>
            <a:off x="1504496" y="757896"/>
            <a:ext cx="656266" cy="790230"/>
          </a:xfrm>
          <a:prstGeom prst="rect">
            <a:avLst/>
          </a:prstGeom>
        </p:spPr>
      </p:pic>
      <p:pic>
        <p:nvPicPr>
          <p:cNvPr id="25" name="Picture 24"/>
          <p:cNvPicPr>
            <a:picLocks noChangeAspect="1"/>
          </p:cNvPicPr>
          <p:nvPr/>
        </p:nvPicPr>
        <p:blipFill>
          <a:blip r:embed="rId6"/>
          <a:stretch>
            <a:fillRect/>
          </a:stretch>
        </p:blipFill>
        <p:spPr>
          <a:xfrm>
            <a:off x="959320" y="771272"/>
            <a:ext cx="532476" cy="776854"/>
          </a:xfrm>
          <a:prstGeom prst="rect">
            <a:avLst/>
          </a:prstGeom>
        </p:spPr>
      </p:pic>
      <p:grpSp>
        <p:nvGrpSpPr>
          <p:cNvPr id="3" name="Group 2"/>
          <p:cNvGrpSpPr/>
          <p:nvPr/>
        </p:nvGrpSpPr>
        <p:grpSpPr>
          <a:xfrm>
            <a:off x="3073401" y="7605122"/>
            <a:ext cx="3784600" cy="1506084"/>
            <a:chOff x="4025900" y="7750025"/>
            <a:chExt cx="2840586" cy="1506084"/>
          </a:xfrm>
        </p:grpSpPr>
        <p:sp>
          <p:nvSpPr>
            <p:cNvPr id="37" name="TextBox 36"/>
            <p:cNvSpPr txBox="1"/>
            <p:nvPr/>
          </p:nvSpPr>
          <p:spPr>
            <a:xfrm>
              <a:off x="4025900" y="7973527"/>
              <a:ext cx="2840586" cy="1282582"/>
            </a:xfrm>
            <a:prstGeom prst="rect">
              <a:avLst/>
            </a:prstGeom>
            <a:solidFill>
              <a:schemeClr val="bg1">
                <a:lumMod val="95000"/>
              </a:schemeClr>
            </a:solidFill>
            <a:ln>
              <a:noFill/>
            </a:ln>
          </p:spPr>
          <p:txBody>
            <a:bodyPr wrap="square" lIns="118653" tIns="88989" rIns="118653" bIns="88989" rtlCol="0">
              <a:spAutoFit/>
            </a:bodyPr>
            <a:lstStyle/>
            <a:p>
              <a:pPr marL="111237" indent="-111237" algn="just">
                <a:lnSpc>
                  <a:spcPct val="120000"/>
                </a:lnSpc>
                <a:buFont typeface="Arial" panose="020B0604020202020204" pitchFamily="34" charset="0"/>
                <a:buChar char="•"/>
              </a:pPr>
              <a:r>
                <a:rPr lang="en-US" sz="1000" dirty="0" smtClean="0">
                  <a:latin typeface="Arial"/>
                  <a:ea typeface="ＭＳ 明朝"/>
                  <a:cs typeface="Arial"/>
                </a:rPr>
                <a:t>Bachelor </a:t>
              </a:r>
              <a:r>
                <a:rPr lang="en-US" sz="1000" dirty="0">
                  <a:latin typeface="Arial"/>
                  <a:ea typeface="ＭＳ 明朝"/>
                  <a:cs typeface="Arial"/>
                </a:rPr>
                <a:t>Degree in IT (CGPA </a:t>
              </a:r>
              <a:r>
                <a:rPr lang="en-US" sz="1000" dirty="0" smtClean="0">
                  <a:latin typeface="Arial"/>
                  <a:ea typeface="ＭＳ 明朝"/>
                  <a:cs typeface="Arial"/>
                </a:rPr>
                <a:t>≥ 3.5)</a:t>
              </a:r>
              <a:endParaRPr lang="en-US" sz="1000" dirty="0">
                <a:latin typeface="Arial"/>
                <a:ea typeface="ＭＳ 明朝"/>
                <a:cs typeface="Arial"/>
              </a:endParaRPr>
            </a:p>
            <a:p>
              <a:pPr marL="111237" indent="-111237" algn="just">
                <a:lnSpc>
                  <a:spcPct val="120000"/>
                </a:lnSpc>
                <a:buFont typeface="Arial" panose="020B0604020202020204" pitchFamily="34" charset="0"/>
                <a:buChar char="•"/>
              </a:pPr>
              <a:r>
                <a:rPr lang="en-US" sz="1000" dirty="0">
                  <a:latin typeface="Arial"/>
                  <a:ea typeface="ＭＳ 明朝"/>
                  <a:cs typeface="Arial"/>
                </a:rPr>
                <a:t>Masters or </a:t>
              </a:r>
              <a:r>
                <a:rPr lang="en-US" sz="1000" dirty="0" err="1">
                  <a:latin typeface="Arial"/>
                  <a:ea typeface="ＭＳ 明朝"/>
                  <a:cs typeface="Arial"/>
                </a:rPr>
                <a:t>Ph.D</a:t>
              </a:r>
              <a:r>
                <a:rPr lang="en-US" sz="1000" dirty="0">
                  <a:latin typeface="Arial"/>
                  <a:ea typeface="ＭＳ 明朝"/>
                  <a:cs typeface="Arial"/>
                </a:rPr>
                <a:t> degree is an </a:t>
              </a:r>
              <a:r>
                <a:rPr lang="en-US" sz="1000" dirty="0" smtClean="0">
                  <a:latin typeface="Arial"/>
                  <a:ea typeface="ＭＳ 明朝"/>
                  <a:cs typeface="Arial"/>
                </a:rPr>
                <a:t>advantage</a:t>
              </a:r>
              <a:endParaRPr lang="en-US" sz="1000" dirty="0">
                <a:latin typeface="Arial"/>
                <a:ea typeface="ＭＳ 明朝"/>
                <a:cs typeface="Arial"/>
              </a:endParaRPr>
            </a:p>
            <a:p>
              <a:pPr marL="111237" indent="-111237" algn="just">
                <a:lnSpc>
                  <a:spcPct val="120000"/>
                </a:lnSpc>
                <a:buFont typeface="Arial" panose="020B0604020202020204" pitchFamily="34" charset="0"/>
                <a:buChar char="•"/>
              </a:pPr>
              <a:r>
                <a:rPr lang="en-US" sz="1000" dirty="0">
                  <a:latin typeface="Arial"/>
                  <a:ea typeface="ＭＳ 明朝"/>
                  <a:cs typeface="Arial"/>
                </a:rPr>
                <a:t>Fresh graduates are encouraged to </a:t>
              </a:r>
              <a:r>
                <a:rPr lang="en-US" sz="1000" dirty="0" smtClean="0">
                  <a:latin typeface="Arial"/>
                  <a:ea typeface="ＭＳ 明朝"/>
                  <a:cs typeface="Arial"/>
                </a:rPr>
                <a:t>apply</a:t>
              </a:r>
              <a:endParaRPr lang="en-US" sz="1000" dirty="0">
                <a:latin typeface="Arial"/>
                <a:ea typeface="ＭＳ 明朝"/>
                <a:cs typeface="Arial"/>
              </a:endParaRPr>
            </a:p>
            <a:p>
              <a:pPr marL="111237" indent="-111237" algn="just">
                <a:lnSpc>
                  <a:spcPct val="120000"/>
                </a:lnSpc>
                <a:buFont typeface="Arial" panose="020B0604020202020204" pitchFamily="34" charset="0"/>
                <a:buChar char="•"/>
              </a:pPr>
              <a:r>
                <a:rPr lang="en-US" sz="1000" dirty="0">
                  <a:latin typeface="Arial"/>
                  <a:ea typeface="ＭＳ 明朝"/>
                  <a:cs typeface="Arial"/>
                </a:rPr>
                <a:t>Creativity, willingness to embrace new </a:t>
              </a:r>
              <a:r>
                <a:rPr lang="en-US" sz="1000" dirty="0" smtClean="0">
                  <a:latin typeface="Arial"/>
                  <a:ea typeface="ＭＳ 明朝"/>
                  <a:cs typeface="Arial"/>
                </a:rPr>
                <a:t>ideas</a:t>
              </a:r>
              <a:endParaRPr lang="en-US" sz="1000" dirty="0">
                <a:latin typeface="Arial"/>
                <a:ea typeface="ＭＳ 明朝"/>
                <a:cs typeface="Arial"/>
              </a:endParaRPr>
            </a:p>
            <a:p>
              <a:pPr marL="111237" indent="-111237" algn="just">
                <a:lnSpc>
                  <a:spcPct val="120000"/>
                </a:lnSpc>
                <a:buFont typeface="Arial" panose="020B0604020202020204" pitchFamily="34" charset="0"/>
                <a:buChar char="•"/>
              </a:pPr>
              <a:r>
                <a:rPr lang="en-US" sz="1000" dirty="0">
                  <a:latin typeface="Arial"/>
                  <a:ea typeface="ＭＳ 明朝"/>
                  <a:cs typeface="Arial"/>
                </a:rPr>
                <a:t>Good in English (verbally and written</a:t>
              </a:r>
              <a:r>
                <a:rPr lang="en-US" sz="1000" dirty="0" smtClean="0">
                  <a:latin typeface="Arial"/>
                  <a:ea typeface="ＭＳ 明朝"/>
                  <a:cs typeface="Arial"/>
                </a:rPr>
                <a:t>)</a:t>
              </a:r>
              <a:endParaRPr lang="en-US" sz="1000" dirty="0">
                <a:latin typeface="Arial"/>
                <a:ea typeface="ＭＳ 明朝"/>
                <a:cs typeface="Arial"/>
              </a:endParaRPr>
            </a:p>
            <a:p>
              <a:pPr marL="111237" indent="-111237" algn="just">
                <a:lnSpc>
                  <a:spcPct val="120000"/>
                </a:lnSpc>
                <a:buFont typeface="Arial" panose="020B0604020202020204" pitchFamily="34" charset="0"/>
                <a:buChar char="•"/>
              </a:pPr>
              <a:r>
                <a:rPr lang="en-US" sz="1000" dirty="0">
                  <a:latin typeface="Arial"/>
                  <a:ea typeface="ＭＳ 明朝"/>
                  <a:cs typeface="Arial"/>
                </a:rPr>
                <a:t>High commitment and self-</a:t>
              </a:r>
              <a:r>
                <a:rPr lang="en-US" sz="1000" dirty="0" smtClean="0">
                  <a:latin typeface="Arial"/>
                  <a:ea typeface="ＭＳ 明朝"/>
                  <a:cs typeface="Arial"/>
                </a:rPr>
                <a:t>responsibility</a:t>
              </a:r>
              <a:endParaRPr lang="en-US" sz="1000" dirty="0">
                <a:latin typeface="Arial"/>
                <a:ea typeface="ＭＳ 明朝"/>
                <a:cs typeface="Arial"/>
              </a:endParaRPr>
            </a:p>
          </p:txBody>
        </p:sp>
        <p:sp>
          <p:nvSpPr>
            <p:cNvPr id="38" name="TextBox 37"/>
            <p:cNvSpPr txBox="1"/>
            <p:nvPr/>
          </p:nvSpPr>
          <p:spPr>
            <a:xfrm>
              <a:off x="4025900" y="7750025"/>
              <a:ext cx="2840586" cy="289088"/>
            </a:xfrm>
            <a:prstGeom prst="rect">
              <a:avLst/>
            </a:prstGeom>
            <a:solidFill>
              <a:schemeClr val="bg1">
                <a:lumMod val="75000"/>
                <a:alpha val="73000"/>
              </a:schemeClr>
            </a:solidFill>
            <a:ln>
              <a:noFill/>
            </a:ln>
          </p:spPr>
          <p:txBody>
            <a:bodyPr wrap="square" lIns="148316" tIns="59326" rIns="148316" bIns="59326" rtlCol="0">
              <a:spAutoFit/>
            </a:bodyPr>
            <a:lstStyle/>
            <a:p>
              <a:r>
                <a:rPr lang="en-US" sz="1100" dirty="0">
                  <a:latin typeface="Arial Black"/>
                  <a:cs typeface="Arial Black"/>
                </a:rPr>
                <a:t>Requirements</a:t>
              </a:r>
            </a:p>
          </p:txBody>
        </p:sp>
      </p:grpSp>
      <p:sp>
        <p:nvSpPr>
          <p:cNvPr id="41" name="Rectangle 40"/>
          <p:cNvSpPr/>
          <p:nvPr/>
        </p:nvSpPr>
        <p:spPr>
          <a:xfrm>
            <a:off x="265230" y="7841324"/>
            <a:ext cx="2508045" cy="1039974"/>
          </a:xfrm>
          <a:prstGeom prst="rect">
            <a:avLst/>
          </a:prstGeom>
        </p:spPr>
        <p:txBody>
          <a:bodyPr wrap="square" lIns="29663" tIns="14832" rIns="29663" bIns="14832">
            <a:spAutoFit/>
          </a:bodyPr>
          <a:lstStyle/>
          <a:p>
            <a:pPr lvl="0">
              <a:lnSpc>
                <a:spcPct val="120000"/>
              </a:lnSpc>
            </a:pPr>
            <a:r>
              <a:rPr lang="en-US" sz="1100" dirty="0" smtClean="0">
                <a:solidFill>
                  <a:prstClr val="black"/>
                </a:solidFill>
                <a:latin typeface="Arial" panose="020B0604020202020204" pitchFamily="34" charset="0"/>
                <a:cs typeface="Arial" panose="020B0604020202020204" pitchFamily="34" charset="0"/>
              </a:rPr>
              <a:t>We </a:t>
            </a:r>
            <a:r>
              <a:rPr lang="en-US" sz="1100" dirty="0">
                <a:solidFill>
                  <a:prstClr val="black"/>
                </a:solidFill>
                <a:latin typeface="Arial" panose="020B0604020202020204" pitchFamily="34" charset="0"/>
                <a:cs typeface="Arial" panose="020B0604020202020204" pitchFamily="34" charset="0"/>
              </a:rPr>
              <a:t>are growing our team in HAITS from 60 to 110 by 2016. </a:t>
            </a:r>
            <a:r>
              <a:rPr lang="en-US" sz="1100" dirty="0" smtClean="0">
                <a:solidFill>
                  <a:prstClr val="black"/>
                </a:solidFill>
                <a:latin typeface="Arial" panose="020B0604020202020204" pitchFamily="34" charset="0"/>
                <a:cs typeface="Arial" panose="020B0604020202020204" pitchFamily="34" charset="0"/>
              </a:rPr>
              <a:t>We welcome international students.</a:t>
            </a:r>
            <a:r>
              <a:rPr lang="en-US" sz="1100" dirty="0" smtClean="0">
                <a:solidFill>
                  <a:prstClr val="black"/>
                </a:solidFill>
                <a:latin typeface="Arial"/>
                <a:cs typeface="Arial"/>
              </a:rPr>
              <a:t> </a:t>
            </a:r>
            <a:r>
              <a:rPr lang="en-US" sz="1100" dirty="0" smtClean="0">
                <a:latin typeface="Arial"/>
                <a:cs typeface="Arial"/>
              </a:rPr>
              <a:t>Interested </a:t>
            </a:r>
            <a:r>
              <a:rPr lang="en-US" sz="1100" dirty="0">
                <a:latin typeface="Arial"/>
                <a:cs typeface="Arial"/>
              </a:rPr>
              <a:t>applicants, please send resume to: </a:t>
            </a:r>
            <a:r>
              <a:rPr lang="en-US" sz="1100" b="1" i="1" dirty="0">
                <a:latin typeface="Arial"/>
                <a:cs typeface="Arial"/>
                <a:hlinkClick r:id="rId7"/>
              </a:rPr>
              <a:t>TeamACCRecruitment.MY@</a:t>
            </a:r>
            <a:r>
              <a:rPr lang="en-US" sz="1100" b="1" i="1" dirty="0" smtClean="0">
                <a:latin typeface="Arial"/>
                <a:cs typeface="Arial"/>
                <a:hlinkClick r:id="rId7"/>
              </a:rPr>
              <a:t>hilti.com</a:t>
            </a:r>
            <a:endParaRPr lang="en-US" sz="1100" b="1" dirty="0">
              <a:latin typeface="Arial"/>
              <a:cs typeface="Arial"/>
            </a:endParaRPr>
          </a:p>
        </p:txBody>
      </p:sp>
      <p:sp>
        <p:nvSpPr>
          <p:cNvPr id="21" name="TextBox 20"/>
          <p:cNvSpPr txBox="1"/>
          <p:nvPr/>
        </p:nvSpPr>
        <p:spPr>
          <a:xfrm>
            <a:off x="9870" y="9510349"/>
            <a:ext cx="6654599" cy="400110"/>
          </a:xfrm>
          <a:prstGeom prst="rect">
            <a:avLst/>
          </a:prstGeom>
          <a:noFill/>
        </p:spPr>
        <p:txBody>
          <a:bodyPr wrap="none" rtlCol="0">
            <a:spAutoFit/>
          </a:bodyPr>
          <a:lstStyle/>
          <a:p>
            <a:r>
              <a:rPr lang="en-US" sz="1000" b="1" dirty="0" smtClean="0">
                <a:latin typeface="Arial"/>
                <a:cs typeface="Arial"/>
              </a:rPr>
              <a:t>Hilti Asia IT Services </a:t>
            </a:r>
            <a:r>
              <a:rPr lang="en-US" sz="1000" b="1" dirty="0" err="1" smtClean="0">
                <a:latin typeface="Arial"/>
                <a:cs typeface="Arial"/>
              </a:rPr>
              <a:t>Sdn</a:t>
            </a:r>
            <a:r>
              <a:rPr lang="en-US" sz="1000" b="1" dirty="0" smtClean="0">
                <a:latin typeface="Arial"/>
                <a:cs typeface="Arial"/>
              </a:rPr>
              <a:t>. Bhd.</a:t>
            </a:r>
          </a:p>
          <a:p>
            <a:r>
              <a:rPr lang="en-US" sz="1000" dirty="0" smtClean="0">
                <a:latin typeface="Arial"/>
                <a:cs typeface="Arial"/>
              </a:rPr>
              <a:t>Dr. Nithiapidary </a:t>
            </a:r>
            <a:r>
              <a:rPr lang="en-US" sz="1000" dirty="0" err="1" smtClean="0">
                <a:latin typeface="Arial"/>
                <a:cs typeface="Arial"/>
              </a:rPr>
              <a:t>Muthuvelu</a:t>
            </a:r>
            <a:r>
              <a:rPr lang="en-US" sz="1000" dirty="0" smtClean="0">
                <a:latin typeface="Arial"/>
                <a:cs typeface="Arial"/>
              </a:rPr>
              <a:t> </a:t>
            </a:r>
            <a:r>
              <a:rPr lang="sk-SK" sz="1000" b="1" dirty="0" smtClean="0">
                <a:latin typeface="Arial"/>
                <a:cs typeface="Arial"/>
              </a:rPr>
              <a:t>I</a:t>
            </a:r>
            <a:r>
              <a:rPr lang="sk-SK" sz="1000" dirty="0" smtClean="0">
                <a:latin typeface="Arial"/>
                <a:cs typeface="Arial"/>
              </a:rPr>
              <a:t> </a:t>
            </a:r>
            <a:r>
              <a:rPr lang="sk-SK" sz="1000" dirty="0">
                <a:latin typeface="Arial"/>
                <a:cs typeface="Arial"/>
              </a:rPr>
              <a:t>Tel: +603 5021 </a:t>
            </a:r>
            <a:r>
              <a:rPr lang="sk-SK" sz="1000" dirty="0" smtClean="0">
                <a:latin typeface="Arial"/>
                <a:cs typeface="Arial"/>
              </a:rPr>
              <a:t>5576 </a:t>
            </a:r>
            <a:r>
              <a:rPr lang="sk-SK" sz="1000" b="1" dirty="0" smtClean="0">
                <a:latin typeface="Arial"/>
                <a:cs typeface="Arial"/>
              </a:rPr>
              <a:t>I</a:t>
            </a:r>
            <a:r>
              <a:rPr lang="sk-SK" sz="1000" dirty="0" smtClean="0">
                <a:latin typeface="Arial"/>
                <a:cs typeface="Arial"/>
              </a:rPr>
              <a:t> </a:t>
            </a:r>
            <a:r>
              <a:rPr lang="sk-SK" sz="1000" dirty="0">
                <a:latin typeface="Arial"/>
                <a:cs typeface="Arial"/>
              </a:rPr>
              <a:t>Fax: +603 7491 0255 </a:t>
            </a:r>
            <a:r>
              <a:rPr lang="sk-SK" sz="1000" b="1" dirty="0">
                <a:latin typeface="Arial"/>
                <a:cs typeface="Arial"/>
              </a:rPr>
              <a:t>I</a:t>
            </a:r>
            <a:r>
              <a:rPr lang="sk-SK" sz="1000" dirty="0">
                <a:latin typeface="Arial"/>
                <a:cs typeface="Arial"/>
              </a:rPr>
              <a:t> Email: </a:t>
            </a:r>
            <a:r>
              <a:rPr lang="sk-SK" sz="1000" dirty="0" smtClean="0">
                <a:latin typeface="Arial"/>
                <a:cs typeface="Arial"/>
              </a:rPr>
              <a:t>nithiapidary.muthuvelu@</a:t>
            </a:r>
            <a:r>
              <a:rPr lang="sk-SK" sz="1000" dirty="0">
                <a:latin typeface="Arial"/>
                <a:cs typeface="Arial"/>
              </a:rPr>
              <a:t>hilti.com </a:t>
            </a:r>
          </a:p>
        </p:txBody>
      </p:sp>
      <p:sp>
        <p:nvSpPr>
          <p:cNvPr id="26" name="Rectangle 25"/>
          <p:cNvSpPr/>
          <p:nvPr/>
        </p:nvSpPr>
        <p:spPr>
          <a:xfrm>
            <a:off x="3590780" y="2037539"/>
            <a:ext cx="3199304" cy="1852504"/>
          </a:xfrm>
          <a:prstGeom prst="rect">
            <a:avLst/>
          </a:prstGeom>
        </p:spPr>
        <p:txBody>
          <a:bodyPr wrap="square" lIns="29663" tIns="14832" rIns="29663" bIns="14832">
            <a:spAutoFit/>
          </a:bodyPr>
          <a:lstStyle/>
          <a:p>
            <a:pPr lvl="0" algn="just" hangingPunct="0">
              <a:lnSpc>
                <a:spcPct val="120000"/>
              </a:lnSpc>
            </a:pPr>
            <a:r>
              <a:rPr lang="en-GB" sz="1100" dirty="0">
                <a:solidFill>
                  <a:srgbClr val="D10024"/>
                </a:solidFill>
                <a:latin typeface="Arial Black"/>
                <a:cs typeface="Arial Black"/>
              </a:rPr>
              <a:t>Hilti Asia IT Services (HAITS) </a:t>
            </a:r>
            <a:r>
              <a:rPr lang="en-GB" sz="1100" dirty="0">
                <a:solidFill>
                  <a:prstClr val="black"/>
                </a:solidFill>
                <a:latin typeface="Arial"/>
                <a:cs typeface="Arial"/>
              </a:rPr>
              <a:t>in Kuala Lumpur</a:t>
            </a:r>
            <a:r>
              <a:rPr lang="en-GB" sz="1100" dirty="0" smtClean="0">
                <a:solidFill>
                  <a:prstClr val="black"/>
                </a:solidFill>
                <a:latin typeface="Arial"/>
                <a:cs typeface="Arial"/>
              </a:rPr>
              <a:t>, provides </a:t>
            </a:r>
            <a:r>
              <a:rPr lang="en-GB" sz="1100" dirty="0">
                <a:solidFill>
                  <a:prstClr val="black"/>
                </a:solidFill>
                <a:latin typeface="Arial"/>
                <a:cs typeface="Arial"/>
              </a:rPr>
              <a:t>IT services, solutions and supports to more than 120 countries. </a:t>
            </a:r>
            <a:r>
              <a:rPr lang="en-US" sz="1100" dirty="0" smtClean="0">
                <a:latin typeface="Arial" panose="020B0604020202020204" pitchFamily="34" charset="0"/>
                <a:cs typeface="Arial" panose="020B0604020202020204" pitchFamily="34" charset="0"/>
              </a:rPr>
              <a:t>We </a:t>
            </a:r>
            <a:r>
              <a:rPr lang="en-US" sz="1100" dirty="0">
                <a:latin typeface="Arial" panose="020B0604020202020204" pitchFamily="34" charset="0"/>
                <a:cs typeface="Arial" panose="020B0604020202020204" pitchFamily="34" charset="0"/>
              </a:rPr>
              <a:t>are seeking for highly motivated </a:t>
            </a:r>
            <a:r>
              <a:rPr lang="en-US" sz="1100" dirty="0" smtClean="0">
                <a:latin typeface="Arial" panose="020B0604020202020204" pitchFamily="34" charset="0"/>
                <a:cs typeface="Arial" panose="020B0604020202020204" pitchFamily="34" charset="0"/>
              </a:rPr>
              <a:t>candidates (internship and permanent) with </a:t>
            </a:r>
            <a:r>
              <a:rPr lang="en-US" sz="1100" dirty="0">
                <a:latin typeface="Arial" panose="020B0604020202020204" pitchFamily="34" charset="0"/>
                <a:cs typeface="Arial" panose="020B0604020202020204" pitchFamily="34" charset="0"/>
              </a:rPr>
              <a:t>the potential to learn fast and develop into IT </a:t>
            </a:r>
            <a:r>
              <a:rPr lang="en-US" sz="1100" dirty="0" smtClean="0">
                <a:latin typeface="Arial" panose="020B0604020202020204" pitchFamily="34" charset="0"/>
                <a:cs typeface="Arial" panose="020B0604020202020204" pitchFamily="34" charset="0"/>
              </a:rPr>
              <a:t>expert / IT </a:t>
            </a:r>
            <a:r>
              <a:rPr lang="en-US" sz="1100" dirty="0">
                <a:latin typeface="Arial" panose="020B0604020202020204" pitchFamily="34" charset="0"/>
                <a:cs typeface="Arial" panose="020B0604020202020204" pitchFamily="34" charset="0"/>
              </a:rPr>
              <a:t>leadership roles. </a:t>
            </a:r>
            <a:r>
              <a:rPr lang="en-US" sz="1100" dirty="0">
                <a:solidFill>
                  <a:prstClr val="black"/>
                </a:solidFill>
                <a:latin typeface="Arial" panose="020B0604020202020204" pitchFamily="34" charset="0"/>
                <a:cs typeface="Arial" panose="020B0604020202020204" pitchFamily="34" charset="0"/>
              </a:rPr>
              <a:t>We will support your long-term career by offering you comprehensive training in Asia as well as in </a:t>
            </a:r>
            <a:r>
              <a:rPr lang="en-US" sz="1100" dirty="0" smtClean="0">
                <a:solidFill>
                  <a:prstClr val="black"/>
                </a:solidFill>
                <a:latin typeface="Arial" panose="020B0604020202020204" pitchFamily="34" charset="0"/>
                <a:cs typeface="Arial" panose="020B0604020202020204" pitchFamily="34" charset="0"/>
              </a:rPr>
              <a:t>Europe.</a:t>
            </a:r>
          </a:p>
        </p:txBody>
      </p:sp>
      <p:graphicFrame>
        <p:nvGraphicFramePr>
          <p:cNvPr id="28" name="Table 27"/>
          <p:cNvGraphicFramePr>
            <a:graphicFrameLocks noGrp="1"/>
          </p:cNvGraphicFramePr>
          <p:nvPr>
            <p:extLst>
              <p:ext uri="{D42A27DB-BD31-4B8C-83A1-F6EECF244321}">
                <p14:modId xmlns:p14="http://schemas.microsoft.com/office/powerpoint/2010/main" val="1076152662"/>
              </p:ext>
            </p:extLst>
          </p:nvPr>
        </p:nvGraphicFramePr>
        <p:xfrm>
          <a:off x="247854" y="6418779"/>
          <a:ext cx="6081829" cy="578735"/>
        </p:xfrm>
        <a:graphic>
          <a:graphicData uri="http://schemas.openxmlformats.org/drawingml/2006/table">
            <a:tbl>
              <a:tblPr firstRow="1" bandRow="1">
                <a:tableStyleId>{5C22544A-7EE6-4342-B048-85BDC9FD1C3A}</a:tableStyleId>
              </a:tblPr>
              <a:tblGrid>
                <a:gridCol w="6081829"/>
              </a:tblGrid>
              <a:tr h="578735">
                <a:tc>
                  <a:txBody>
                    <a:bodyPr/>
                    <a:lstStyle/>
                    <a:p>
                      <a:pPr algn="ctr"/>
                      <a:endParaRPr lang="en-US" sz="1200" b="0" dirty="0" smtClean="0">
                        <a:solidFill>
                          <a:schemeClr val="tx1"/>
                        </a:solidFill>
                        <a:latin typeface="Arial Black"/>
                        <a:cs typeface="Arial Black"/>
                      </a:endParaRPr>
                    </a:p>
                    <a:p>
                      <a:pPr algn="ctr"/>
                      <a:endParaRPr lang="en-US" sz="1200" b="0" dirty="0">
                        <a:solidFill>
                          <a:schemeClr val="tx1"/>
                        </a:solidFill>
                        <a:latin typeface="Arial Black"/>
                        <a:cs typeface="Arial Black"/>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2613580328"/>
              </p:ext>
            </p:extLst>
          </p:nvPr>
        </p:nvGraphicFramePr>
        <p:xfrm>
          <a:off x="265230" y="4869526"/>
          <a:ext cx="6081829" cy="259080"/>
        </p:xfrm>
        <a:graphic>
          <a:graphicData uri="http://schemas.openxmlformats.org/drawingml/2006/table">
            <a:tbl>
              <a:tblPr firstRow="1" bandRow="1">
                <a:tableStyleId>{5C22544A-7EE6-4342-B048-85BDC9FD1C3A}</a:tableStyleId>
              </a:tblPr>
              <a:tblGrid>
                <a:gridCol w="6081829"/>
              </a:tblGrid>
              <a:tr h="249124">
                <a:tc>
                  <a:txBody>
                    <a:bodyPr/>
                    <a:lstStyle/>
                    <a:p>
                      <a:pPr algn="ctr"/>
                      <a:r>
                        <a:rPr lang="en-US" sz="1100" b="0" dirty="0" smtClean="0">
                          <a:solidFill>
                            <a:schemeClr val="tx1"/>
                          </a:solidFill>
                          <a:latin typeface="Arial Black"/>
                          <a:cs typeface="Arial Black"/>
                        </a:rPr>
                        <a:t>Divisions</a:t>
                      </a:r>
                      <a:r>
                        <a:rPr lang="en-US" sz="1100" b="0" baseline="0" dirty="0" smtClean="0">
                          <a:solidFill>
                            <a:schemeClr val="tx1"/>
                          </a:solidFill>
                          <a:latin typeface="Arial Black"/>
                          <a:cs typeface="Arial Black"/>
                        </a:rPr>
                        <a:t> </a:t>
                      </a:r>
                      <a:r>
                        <a:rPr lang="en-US" sz="1100" b="0" dirty="0" smtClean="0">
                          <a:solidFill>
                            <a:schemeClr val="tx1"/>
                          </a:solidFill>
                          <a:latin typeface="Arial Black"/>
                          <a:cs typeface="Arial Black"/>
                        </a:rPr>
                        <a:t>@ HAITS, Kuala</a:t>
                      </a:r>
                      <a:r>
                        <a:rPr lang="en-US" sz="1100" b="0" baseline="0" dirty="0" smtClean="0">
                          <a:solidFill>
                            <a:schemeClr val="tx1"/>
                          </a:solidFill>
                          <a:latin typeface="Arial Black"/>
                          <a:cs typeface="Arial Black"/>
                        </a:rPr>
                        <a:t> Lumpur</a:t>
                      </a:r>
                      <a:endParaRPr lang="en-US" sz="1100" b="0" dirty="0">
                        <a:solidFill>
                          <a:schemeClr val="tx1"/>
                        </a:solidFill>
                        <a:latin typeface="Arial Black"/>
                        <a:cs typeface="Arial Black"/>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grpSp>
        <p:nvGrpSpPr>
          <p:cNvPr id="31" name="Group 30"/>
          <p:cNvGrpSpPr/>
          <p:nvPr/>
        </p:nvGrpSpPr>
        <p:grpSpPr>
          <a:xfrm>
            <a:off x="215751" y="5156179"/>
            <a:ext cx="6225959" cy="1797913"/>
            <a:chOff x="3663229" y="1375639"/>
            <a:chExt cx="6225959" cy="1797913"/>
          </a:xfrm>
        </p:grpSpPr>
        <p:sp>
          <p:nvSpPr>
            <p:cNvPr id="32" name="TextBox 31"/>
            <p:cNvSpPr txBox="1"/>
            <p:nvPr/>
          </p:nvSpPr>
          <p:spPr>
            <a:xfrm>
              <a:off x="3663229" y="1375639"/>
              <a:ext cx="2540148" cy="1169551"/>
            </a:xfrm>
            <a:prstGeom prst="rect">
              <a:avLst/>
            </a:prstGeom>
            <a:noFill/>
          </p:spPr>
          <p:txBody>
            <a:bodyPr wrap="square" rtlCol="0">
              <a:spAutoFit/>
            </a:bodyPr>
            <a:lstStyle/>
            <a:p>
              <a:r>
                <a:rPr lang="en-US" sz="1000" b="1" dirty="0" smtClean="0">
                  <a:solidFill>
                    <a:srgbClr val="D10024"/>
                  </a:solidFill>
                  <a:latin typeface="Arial"/>
                  <a:cs typeface="Arial"/>
                </a:rPr>
                <a:t>Process Competence Center</a:t>
              </a:r>
            </a:p>
            <a:p>
              <a:pPr marL="180000" indent="-180000">
                <a:buFont typeface="Arial"/>
                <a:buChar char="•"/>
              </a:pPr>
              <a:r>
                <a:rPr lang="en-US" sz="1000" dirty="0" smtClean="0">
                  <a:latin typeface="Arial"/>
                  <a:cs typeface="Arial"/>
                </a:rPr>
                <a:t>Supply Chain Management</a:t>
              </a:r>
            </a:p>
            <a:p>
              <a:pPr marL="180000" indent="-180000">
                <a:buFont typeface="Arial"/>
                <a:buChar char="•"/>
              </a:pPr>
              <a:r>
                <a:rPr lang="en-US" sz="1000" dirty="0" smtClean="0">
                  <a:latin typeface="Arial"/>
                  <a:cs typeface="Arial"/>
                </a:rPr>
                <a:t>Market Reach</a:t>
              </a:r>
            </a:p>
            <a:p>
              <a:pPr marL="180000" indent="-180000">
                <a:buFont typeface="Arial"/>
                <a:buChar char="•"/>
              </a:pPr>
              <a:r>
                <a:rPr lang="en-US" sz="1000" dirty="0" smtClean="0">
                  <a:latin typeface="Arial"/>
                  <a:cs typeface="Arial"/>
                </a:rPr>
                <a:t>E-Commerce</a:t>
              </a:r>
            </a:p>
            <a:p>
              <a:pPr marL="180000" indent="-180000">
                <a:buFont typeface="Arial"/>
                <a:buChar char="•"/>
              </a:pPr>
              <a:r>
                <a:rPr lang="en-US" sz="1000" dirty="0" smtClean="0">
                  <a:latin typeface="Arial"/>
                  <a:cs typeface="Arial"/>
                </a:rPr>
                <a:t>Information Management</a:t>
              </a:r>
            </a:p>
            <a:p>
              <a:pPr marL="180000" indent="-180000">
                <a:buFont typeface="Arial"/>
                <a:buChar char="•"/>
              </a:pPr>
              <a:r>
                <a:rPr lang="en-US" sz="1000" dirty="0" smtClean="0">
                  <a:latin typeface="Arial"/>
                  <a:cs typeface="Arial"/>
                </a:rPr>
                <a:t>Product Portfolio Management</a:t>
              </a:r>
            </a:p>
            <a:p>
              <a:pPr marL="180000" indent="-180000">
                <a:buFont typeface="Arial"/>
                <a:buChar char="•"/>
              </a:pPr>
              <a:r>
                <a:rPr lang="en-US" sz="1000" dirty="0" smtClean="0">
                  <a:latin typeface="Arial"/>
                  <a:cs typeface="Arial"/>
                </a:rPr>
                <a:t>Finance and Controlling</a:t>
              </a:r>
            </a:p>
          </p:txBody>
        </p:sp>
        <p:sp>
          <p:nvSpPr>
            <p:cNvPr id="33" name="TextBox 32"/>
            <p:cNvSpPr txBox="1"/>
            <p:nvPr/>
          </p:nvSpPr>
          <p:spPr>
            <a:xfrm>
              <a:off x="5871161" y="1382433"/>
              <a:ext cx="2540148" cy="1015663"/>
            </a:xfrm>
            <a:prstGeom prst="rect">
              <a:avLst/>
            </a:prstGeom>
            <a:noFill/>
          </p:spPr>
          <p:txBody>
            <a:bodyPr wrap="square" rtlCol="0">
              <a:spAutoFit/>
            </a:bodyPr>
            <a:lstStyle/>
            <a:p>
              <a:r>
                <a:rPr lang="en-US" sz="1000" b="1" dirty="0" smtClean="0">
                  <a:solidFill>
                    <a:srgbClr val="D10024"/>
                  </a:solidFill>
                  <a:latin typeface="Arial"/>
                  <a:cs typeface="Arial"/>
                </a:rPr>
                <a:t>Infra-structure</a:t>
              </a:r>
            </a:p>
            <a:p>
              <a:pPr marL="171450" indent="-171450">
                <a:buFont typeface="Arial"/>
                <a:buChar char="•"/>
              </a:pPr>
              <a:r>
                <a:rPr lang="en-US" sz="1000" dirty="0" smtClean="0">
                  <a:latin typeface="Arial"/>
                  <a:cs typeface="Arial"/>
                </a:rPr>
                <a:t>Client and Collaboration</a:t>
              </a:r>
            </a:p>
            <a:p>
              <a:pPr marL="171450" indent="-171450">
                <a:buFont typeface="Arial"/>
                <a:buChar char="•"/>
              </a:pPr>
              <a:r>
                <a:rPr lang="en-US" sz="1000" dirty="0" smtClean="0">
                  <a:latin typeface="Arial"/>
                  <a:cs typeface="Arial"/>
                </a:rPr>
                <a:t>Network and Voice Services</a:t>
              </a:r>
            </a:p>
            <a:p>
              <a:pPr marL="171450" indent="-171450">
                <a:buFont typeface="Arial"/>
                <a:buChar char="•"/>
              </a:pPr>
              <a:r>
                <a:rPr lang="en-US" sz="1000" dirty="0" smtClean="0">
                  <a:latin typeface="Arial"/>
                  <a:cs typeface="Arial"/>
                </a:rPr>
                <a:t>IT Infra-structure</a:t>
              </a:r>
            </a:p>
            <a:p>
              <a:pPr marL="171450" indent="-171450">
                <a:buFont typeface="Arial"/>
                <a:buChar char="•"/>
              </a:pPr>
              <a:r>
                <a:rPr lang="en-US" sz="1000" dirty="0" smtClean="0">
                  <a:latin typeface="Arial"/>
                  <a:cs typeface="Arial"/>
                </a:rPr>
                <a:t>Infra-structure Platform Services</a:t>
              </a:r>
            </a:p>
            <a:p>
              <a:pPr marL="171450" indent="-171450">
                <a:buFont typeface="Arial"/>
                <a:buChar char="•"/>
              </a:pPr>
              <a:r>
                <a:rPr lang="en-US" sz="1000" dirty="0" smtClean="0">
                  <a:latin typeface="Arial"/>
                  <a:cs typeface="Arial"/>
                </a:rPr>
                <a:t>Application Platform Services</a:t>
              </a:r>
              <a:endParaRPr lang="en-US" sz="1000" dirty="0">
                <a:latin typeface="Arial"/>
                <a:cs typeface="Arial"/>
              </a:endParaRPr>
            </a:p>
          </p:txBody>
        </p:sp>
        <p:sp>
          <p:nvSpPr>
            <p:cNvPr id="34" name="TextBox 33"/>
            <p:cNvSpPr txBox="1"/>
            <p:nvPr/>
          </p:nvSpPr>
          <p:spPr>
            <a:xfrm>
              <a:off x="8187240" y="1385458"/>
              <a:ext cx="1701948" cy="861774"/>
            </a:xfrm>
            <a:prstGeom prst="rect">
              <a:avLst/>
            </a:prstGeom>
            <a:noFill/>
          </p:spPr>
          <p:txBody>
            <a:bodyPr wrap="square" rtlCol="0">
              <a:spAutoFit/>
            </a:bodyPr>
            <a:lstStyle/>
            <a:p>
              <a:r>
                <a:rPr lang="en-US" sz="1000" b="1" dirty="0" smtClean="0">
                  <a:solidFill>
                    <a:srgbClr val="D10024"/>
                  </a:solidFill>
                  <a:latin typeface="Arial"/>
                  <a:cs typeface="Arial"/>
                </a:rPr>
                <a:t>On Demand On Device</a:t>
              </a:r>
            </a:p>
            <a:p>
              <a:pPr marL="171450" indent="-171450">
                <a:buFont typeface="Arial"/>
                <a:buChar char="•"/>
              </a:pPr>
              <a:r>
                <a:rPr lang="en-US" sz="1000" dirty="0" smtClean="0">
                  <a:latin typeface="Arial"/>
                  <a:cs typeface="Arial"/>
                </a:rPr>
                <a:t>Mobile Apps</a:t>
              </a:r>
            </a:p>
            <a:p>
              <a:pPr marL="171450" indent="-171450">
                <a:buFont typeface="Arial"/>
                <a:buChar char="•"/>
              </a:pPr>
              <a:r>
                <a:rPr lang="en-US" sz="1000" dirty="0" smtClean="0">
                  <a:latin typeface="Arial"/>
                  <a:cs typeface="Arial"/>
                </a:rPr>
                <a:t>SAP </a:t>
              </a:r>
              <a:r>
                <a:rPr lang="en-US" sz="1000" dirty="0" err="1" smtClean="0">
                  <a:latin typeface="Arial"/>
                  <a:cs typeface="Arial"/>
                </a:rPr>
                <a:t>ByDesign</a:t>
              </a:r>
              <a:endParaRPr lang="en-US" sz="1000" dirty="0" smtClean="0">
                <a:latin typeface="Arial"/>
                <a:cs typeface="Arial"/>
              </a:endParaRPr>
            </a:p>
            <a:p>
              <a:pPr marL="171450" indent="-171450">
                <a:buFont typeface="Arial"/>
                <a:buChar char="•"/>
              </a:pPr>
              <a:endParaRPr lang="en-US" sz="1000" dirty="0">
                <a:solidFill>
                  <a:srgbClr val="D10024"/>
                </a:solidFill>
                <a:latin typeface="Arial"/>
                <a:cs typeface="Arial"/>
              </a:endParaRPr>
            </a:p>
            <a:p>
              <a:r>
                <a:rPr lang="en-US" sz="1000" b="1" dirty="0">
                  <a:solidFill>
                    <a:srgbClr val="D10024"/>
                  </a:solidFill>
                  <a:latin typeface="Arial"/>
                  <a:cs typeface="Arial"/>
                </a:rPr>
                <a:t>IT </a:t>
              </a:r>
              <a:r>
                <a:rPr lang="en-US" sz="1000" b="1" dirty="0" smtClean="0">
                  <a:solidFill>
                    <a:srgbClr val="D10024"/>
                  </a:solidFill>
                  <a:latin typeface="Arial"/>
                  <a:cs typeface="Arial"/>
                </a:rPr>
                <a:t>Operations</a:t>
              </a:r>
              <a:endParaRPr lang="en-US" sz="1000" b="1" dirty="0">
                <a:solidFill>
                  <a:srgbClr val="D10024"/>
                </a:solidFill>
                <a:latin typeface="Arial"/>
                <a:cs typeface="Arial"/>
              </a:endParaRPr>
            </a:p>
          </p:txBody>
        </p:sp>
        <p:sp>
          <p:nvSpPr>
            <p:cNvPr id="35" name="Rectangle 34"/>
            <p:cNvSpPr/>
            <p:nvPr/>
          </p:nvSpPr>
          <p:spPr>
            <a:xfrm>
              <a:off x="3706644" y="2711887"/>
              <a:ext cx="2164517" cy="461665"/>
            </a:xfrm>
            <a:prstGeom prst="rect">
              <a:avLst/>
            </a:prstGeom>
          </p:spPr>
          <p:txBody>
            <a:bodyPr wrap="square" tIns="0" rIns="0" bIns="0">
              <a:spAutoFit/>
            </a:bodyPr>
            <a:lstStyle/>
            <a:p>
              <a:pPr lvl="0"/>
              <a:r>
                <a:rPr lang="en-US" sz="1000" dirty="0" smtClean="0">
                  <a:solidFill>
                    <a:prstClr val="black"/>
                  </a:solidFill>
                  <a:latin typeface="Arial"/>
                  <a:cs typeface="Arial"/>
                </a:rPr>
                <a:t>SAP (</a:t>
              </a:r>
              <a:r>
                <a:rPr lang="en-US" sz="1000" dirty="0">
                  <a:solidFill>
                    <a:prstClr val="black"/>
                  </a:solidFill>
                  <a:latin typeface="Arial"/>
                  <a:cs typeface="Arial"/>
                </a:rPr>
                <a:t>SD, CRM, SCM, APO, EWM, MM, FICO, BI, </a:t>
              </a:r>
              <a:r>
                <a:rPr lang="en-US" sz="1000" dirty="0" smtClean="0">
                  <a:solidFill>
                    <a:prstClr val="black"/>
                  </a:solidFill>
                  <a:latin typeface="Arial"/>
                  <a:cs typeface="Arial"/>
                </a:rPr>
                <a:t>PI), </a:t>
              </a:r>
              <a:r>
                <a:rPr lang="en-US" sz="1000" dirty="0">
                  <a:solidFill>
                    <a:prstClr val="black"/>
                  </a:solidFill>
                  <a:latin typeface="Arial"/>
                  <a:cs typeface="Arial"/>
                </a:rPr>
                <a:t>PIM/</a:t>
              </a:r>
              <a:r>
                <a:rPr lang="en-US" sz="1000" dirty="0" smtClean="0">
                  <a:solidFill>
                    <a:prstClr val="black"/>
                  </a:solidFill>
                  <a:latin typeface="Arial"/>
                  <a:cs typeface="Arial"/>
                </a:rPr>
                <a:t>PDM, </a:t>
              </a:r>
              <a:r>
                <a:rPr lang="en-US" sz="1000" dirty="0" err="1" smtClean="0">
                  <a:solidFill>
                    <a:prstClr val="black"/>
                  </a:solidFill>
                  <a:latin typeface="Arial"/>
                  <a:cs typeface="Arial"/>
                </a:rPr>
                <a:t>Hybris</a:t>
              </a:r>
              <a:r>
                <a:rPr lang="en-US" sz="1000" dirty="0" smtClean="0">
                  <a:solidFill>
                    <a:prstClr val="black"/>
                  </a:solidFill>
                  <a:latin typeface="Arial"/>
                  <a:cs typeface="Arial"/>
                </a:rPr>
                <a:t>, Java </a:t>
              </a:r>
              <a:endParaRPr lang="en-US" sz="1000" dirty="0">
                <a:solidFill>
                  <a:prstClr val="black"/>
                </a:solidFill>
                <a:latin typeface="Arial"/>
                <a:cs typeface="Arial"/>
              </a:endParaRPr>
            </a:p>
          </p:txBody>
        </p:sp>
        <p:sp>
          <p:nvSpPr>
            <p:cNvPr id="36" name="Rectangle 35"/>
            <p:cNvSpPr/>
            <p:nvPr/>
          </p:nvSpPr>
          <p:spPr>
            <a:xfrm>
              <a:off x="5877215" y="2703800"/>
              <a:ext cx="2268937" cy="461665"/>
            </a:xfrm>
            <a:prstGeom prst="rect">
              <a:avLst/>
            </a:prstGeom>
          </p:spPr>
          <p:txBody>
            <a:bodyPr wrap="square" tIns="0" rIns="0" bIns="0">
              <a:spAutoFit/>
            </a:bodyPr>
            <a:lstStyle/>
            <a:p>
              <a:pPr lvl="0"/>
              <a:r>
                <a:rPr lang="en-US" sz="1000" dirty="0" smtClean="0">
                  <a:solidFill>
                    <a:prstClr val="black"/>
                  </a:solidFill>
                  <a:latin typeface="Arial"/>
                  <a:cs typeface="Arial"/>
                </a:rPr>
                <a:t>SAP Basis, Oracle, Linux, </a:t>
              </a:r>
              <a:r>
                <a:rPr lang="en-US" sz="1000" dirty="0" err="1" smtClean="0">
                  <a:solidFill>
                    <a:prstClr val="black"/>
                  </a:solidFill>
                  <a:latin typeface="Arial"/>
                  <a:cs typeface="Arial"/>
                </a:rPr>
                <a:t>Ms</a:t>
              </a:r>
              <a:r>
                <a:rPr lang="en-US" sz="1000" dirty="0" smtClean="0">
                  <a:solidFill>
                    <a:prstClr val="black"/>
                  </a:solidFill>
                  <a:latin typeface="Arial"/>
                  <a:cs typeface="Arial"/>
                </a:rPr>
                <a:t> Client-Server, Virtualization, Cloud, Backup, Network</a:t>
              </a:r>
              <a:endParaRPr lang="en-US" sz="1000" dirty="0">
                <a:solidFill>
                  <a:prstClr val="black"/>
                </a:solidFill>
                <a:latin typeface="Arial"/>
                <a:cs typeface="Arial"/>
              </a:endParaRPr>
            </a:p>
          </p:txBody>
        </p:sp>
        <p:sp>
          <p:nvSpPr>
            <p:cNvPr id="40" name="Rectangle 39"/>
            <p:cNvSpPr/>
            <p:nvPr/>
          </p:nvSpPr>
          <p:spPr>
            <a:xfrm>
              <a:off x="8262647" y="2703800"/>
              <a:ext cx="1597864" cy="307777"/>
            </a:xfrm>
            <a:prstGeom prst="rect">
              <a:avLst/>
            </a:prstGeom>
          </p:spPr>
          <p:txBody>
            <a:bodyPr wrap="square" tIns="0" rIns="0" bIns="0">
              <a:spAutoFit/>
            </a:bodyPr>
            <a:lstStyle/>
            <a:p>
              <a:pPr lvl="0"/>
              <a:r>
                <a:rPr lang="en-US" sz="1000" dirty="0" err="1" smtClean="0">
                  <a:solidFill>
                    <a:prstClr val="black"/>
                  </a:solidFill>
                  <a:latin typeface="Arial"/>
                  <a:cs typeface="Arial"/>
                </a:rPr>
                <a:t>iOS</a:t>
              </a:r>
              <a:r>
                <a:rPr lang="en-US" sz="1000" dirty="0" smtClean="0">
                  <a:solidFill>
                    <a:prstClr val="black"/>
                  </a:solidFill>
                  <a:latin typeface="Arial"/>
                  <a:cs typeface="Arial"/>
                </a:rPr>
                <a:t>, Android, Cloud, SAP </a:t>
              </a:r>
              <a:r>
                <a:rPr lang="en-US" sz="1000" dirty="0" err="1" smtClean="0">
                  <a:solidFill>
                    <a:prstClr val="black"/>
                  </a:solidFill>
                  <a:latin typeface="Arial"/>
                  <a:cs typeface="Arial"/>
                </a:rPr>
                <a:t>ByDesign</a:t>
              </a:r>
              <a:r>
                <a:rPr lang="en-US" sz="1000" dirty="0" smtClean="0">
                  <a:solidFill>
                    <a:prstClr val="black"/>
                  </a:solidFill>
                  <a:latin typeface="Arial"/>
                  <a:cs typeface="Arial"/>
                </a:rPr>
                <a:t>, Monitoring</a:t>
              </a:r>
              <a:endParaRPr lang="en-US" sz="1000" dirty="0">
                <a:solidFill>
                  <a:prstClr val="black"/>
                </a:solidFill>
                <a:latin typeface="Arial"/>
                <a:cs typeface="Arial"/>
              </a:endParaRPr>
            </a:p>
          </p:txBody>
        </p:sp>
      </p:grpSp>
      <p:pic>
        <p:nvPicPr>
          <p:cNvPr id="39" name="Picture 38"/>
          <p:cNvPicPr>
            <a:picLocks noChangeAspect="1"/>
          </p:cNvPicPr>
          <p:nvPr/>
        </p:nvPicPr>
        <p:blipFill>
          <a:blip r:embed="rId8"/>
          <a:stretch>
            <a:fillRect/>
          </a:stretch>
        </p:blipFill>
        <p:spPr>
          <a:xfrm>
            <a:off x="6018127" y="4670674"/>
            <a:ext cx="623111" cy="584224"/>
          </a:xfrm>
          <a:prstGeom prst="rect">
            <a:avLst/>
          </a:prstGeom>
        </p:spPr>
      </p:pic>
      <p:sp>
        <p:nvSpPr>
          <p:cNvPr id="4" name="Rectangle 3"/>
          <p:cNvSpPr/>
          <p:nvPr/>
        </p:nvSpPr>
        <p:spPr>
          <a:xfrm>
            <a:off x="3590780" y="3991812"/>
            <a:ext cx="2738903" cy="430887"/>
          </a:xfrm>
          <a:prstGeom prst="rect">
            <a:avLst/>
          </a:prstGeom>
        </p:spPr>
        <p:txBody>
          <a:bodyPr wrap="square">
            <a:spAutoFit/>
          </a:bodyPr>
          <a:lstStyle/>
          <a:p>
            <a:pPr hangingPunct="0"/>
            <a:r>
              <a:rPr lang="en-GB" sz="1100" b="1" u="sng" dirty="0">
                <a:latin typeface="Arial"/>
                <a:cs typeface="Arial"/>
                <a:hlinkClick r:id="rId9"/>
              </a:rPr>
              <a:t>https://www.hilti.com</a:t>
            </a:r>
          </a:p>
          <a:p>
            <a:pPr hangingPunct="0"/>
            <a:r>
              <a:rPr lang="en-GB" sz="1100" b="1" u="sng" dirty="0">
                <a:latin typeface="Arial"/>
                <a:cs typeface="Arial"/>
                <a:hlinkClick r:id="rId9"/>
              </a:rPr>
              <a:t>http://www.facebook.com/HiltiCareer</a:t>
            </a:r>
            <a:r>
              <a:rPr lang="en-GB" sz="1100" b="1" dirty="0">
                <a:latin typeface="Arial"/>
                <a:cs typeface="Arial"/>
              </a:rPr>
              <a:t> </a:t>
            </a:r>
          </a:p>
        </p:txBody>
      </p:sp>
    </p:spTree>
    <p:extLst>
      <p:ext uri="{BB962C8B-B14F-4D97-AF65-F5344CB8AC3E}">
        <p14:creationId xmlns:p14="http://schemas.microsoft.com/office/powerpoint/2010/main" val="24931986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98502" y="795704"/>
            <a:ext cx="6465967" cy="8305021"/>
          </a:xfrm>
          <a:prstGeom prst="rect">
            <a:avLst/>
          </a:prstGeom>
          <a:noFill/>
        </p:spPr>
        <p:txBody>
          <a:bodyPr wrap="square" lIns="118653" tIns="88989" rIns="118653" bIns="88989" rtlCol="0">
            <a:spAutoFit/>
          </a:bodyPr>
          <a:lstStyle/>
          <a:p>
            <a:pPr algn="just"/>
            <a:r>
              <a:rPr lang="en-US" sz="1100" b="1" dirty="0"/>
              <a:t>Product Portfolio Management</a:t>
            </a:r>
            <a:endParaRPr lang="en-MY" sz="1100" dirty="0"/>
          </a:p>
          <a:p>
            <a:pPr algn="just"/>
            <a:r>
              <a:rPr lang="en-US" sz="1100" dirty="0"/>
              <a:t>We revolutionize our Product Marketing Data Management and Publishing (PDP) processes and systems. We revamp the way Hilti uses product data for print, online and mobile marketing. We design and manage specifications in close co-operation with partners in Global IT, business and vendors. We also ensure the Product Information Management systems are well integrated into our SAP ERP landscape.</a:t>
            </a:r>
            <a:endParaRPr lang="en-MY" sz="1100" dirty="0"/>
          </a:p>
          <a:p>
            <a:pPr algn="just"/>
            <a:endParaRPr lang="en-US" sz="1100" b="1" dirty="0" smtClean="0"/>
          </a:p>
          <a:p>
            <a:pPr algn="just"/>
            <a:r>
              <a:rPr lang="en-US" sz="1100" b="1" dirty="0" smtClean="0"/>
              <a:t>Supply </a:t>
            </a:r>
            <a:r>
              <a:rPr lang="en-US" sz="1100" b="1" dirty="0"/>
              <a:t>Chain Management</a:t>
            </a:r>
            <a:endParaRPr lang="en-MY" sz="1100" dirty="0"/>
          </a:p>
          <a:p>
            <a:pPr algn="just"/>
            <a:r>
              <a:rPr lang="en-US" sz="1100" dirty="0"/>
              <a:t>We leverage SAP products to accomplish business objectives in Supply Chain Management (SCM) to more than 50 Hilti organizations worldwide. It is based on the Supply Chain Process Model of Hilti by delivering solutions which are able to streamline and optimize </a:t>
            </a:r>
            <a:r>
              <a:rPr lang="en-US" sz="1100" dirty="0" err="1"/>
              <a:t>Hilti’s</a:t>
            </a:r>
            <a:r>
              <a:rPr lang="en-US" sz="1100" dirty="0"/>
              <a:t> end-to-end Supply Chain Network.</a:t>
            </a:r>
            <a:endParaRPr lang="en-MY" sz="1100" dirty="0"/>
          </a:p>
          <a:p>
            <a:pPr algn="just"/>
            <a:endParaRPr lang="en-US" sz="1100" b="1" dirty="0" smtClean="0"/>
          </a:p>
          <a:p>
            <a:pPr algn="just"/>
            <a:r>
              <a:rPr lang="en-US" sz="1100" b="1" dirty="0" smtClean="0"/>
              <a:t>Market </a:t>
            </a:r>
            <a:r>
              <a:rPr lang="en-US" sz="1100" b="1" dirty="0"/>
              <a:t>Reach - E-Commerce</a:t>
            </a:r>
            <a:endParaRPr lang="en-MY" sz="1100" dirty="0"/>
          </a:p>
          <a:p>
            <a:pPr algn="just"/>
            <a:r>
              <a:rPr lang="en-US" sz="1100" dirty="0"/>
              <a:t>We focus on reaching out to the market by providing top notch IT solutions to our customers. The e-commerce solutions available for our customers:</a:t>
            </a:r>
            <a:endParaRPr lang="en-MY" sz="1100" dirty="0"/>
          </a:p>
          <a:p>
            <a:pPr marL="171450" lvl="0" indent="-171450" algn="just">
              <a:buFont typeface="Arial"/>
              <a:buChar char="•"/>
            </a:pPr>
            <a:r>
              <a:rPr lang="en-US" sz="1100" dirty="0" smtClean="0"/>
              <a:t>e</a:t>
            </a:r>
            <a:r>
              <a:rPr lang="en-US" sz="1100" dirty="0"/>
              <a:t>-B2B or e-Procurement: 1:1 system integration with customers to automate order </a:t>
            </a:r>
            <a:r>
              <a:rPr lang="en-US" sz="1100" dirty="0" smtClean="0"/>
              <a:t>process</a:t>
            </a:r>
            <a:endParaRPr lang="en-MY" sz="1100" dirty="0"/>
          </a:p>
          <a:p>
            <a:pPr marL="171450" lvl="0" indent="-171450" algn="just">
              <a:buFont typeface="Arial"/>
              <a:buChar char="•"/>
            </a:pPr>
            <a:r>
              <a:rPr lang="en-US" sz="1100" dirty="0"/>
              <a:t>Hilti Online: A </a:t>
            </a:r>
            <a:r>
              <a:rPr lang="en-US" sz="1100" dirty="0" err="1"/>
              <a:t>Webshop</a:t>
            </a:r>
            <a:r>
              <a:rPr lang="en-US" sz="1100" dirty="0"/>
              <a:t> where customers buy our products and services</a:t>
            </a:r>
            <a:endParaRPr lang="en-MY" sz="1100" dirty="0"/>
          </a:p>
          <a:p>
            <a:pPr algn="just"/>
            <a:endParaRPr lang="en-US" sz="1100" b="1" dirty="0" smtClean="0"/>
          </a:p>
          <a:p>
            <a:pPr algn="just"/>
            <a:r>
              <a:rPr lang="en-US" sz="1100" b="1" dirty="0" smtClean="0"/>
              <a:t>Market </a:t>
            </a:r>
            <a:r>
              <a:rPr lang="en-US" sz="1100" b="1" dirty="0"/>
              <a:t>Reach</a:t>
            </a:r>
            <a:endParaRPr lang="en-MY" sz="1100" dirty="0"/>
          </a:p>
          <a:p>
            <a:pPr algn="just"/>
            <a:r>
              <a:rPr lang="en-US" sz="1100" dirty="0"/>
              <a:t>We focus on reaching out to the market by providing top notch IT solutions to the sales force and sales channels in enabling them to achieve greater business results.</a:t>
            </a:r>
            <a:endParaRPr lang="en-MY" sz="1100" dirty="0"/>
          </a:p>
          <a:p>
            <a:pPr algn="just"/>
            <a:endParaRPr lang="en-US" sz="1100" b="1" dirty="0" smtClean="0"/>
          </a:p>
          <a:p>
            <a:pPr algn="just"/>
            <a:r>
              <a:rPr lang="en-US" sz="1100" b="1" dirty="0" smtClean="0"/>
              <a:t>Information </a:t>
            </a:r>
            <a:r>
              <a:rPr lang="en-US" sz="1100" b="1" dirty="0"/>
              <a:t>Management</a:t>
            </a:r>
            <a:endParaRPr lang="en-MY" sz="1100" dirty="0"/>
          </a:p>
          <a:p>
            <a:pPr algn="just"/>
            <a:r>
              <a:rPr lang="en-US" sz="1100" dirty="0"/>
              <a:t>We deal with data and processes. Data tells us story about our customers, our business and our opportunities</a:t>
            </a:r>
            <a:r>
              <a:rPr lang="en-US" sz="1100" dirty="0" smtClean="0"/>
              <a:t>.</a:t>
            </a:r>
          </a:p>
          <a:p>
            <a:pPr algn="just"/>
            <a:endParaRPr lang="en-MY" sz="1100" dirty="0"/>
          </a:p>
          <a:p>
            <a:pPr algn="just"/>
            <a:r>
              <a:rPr lang="en-US" sz="1100" b="1" dirty="0"/>
              <a:t>Finance and Controlling</a:t>
            </a:r>
            <a:endParaRPr lang="en-MY" sz="1100" dirty="0"/>
          </a:p>
          <a:p>
            <a:pPr algn="just"/>
            <a:r>
              <a:rPr lang="en-US" sz="1100" dirty="0"/>
              <a:t>We support one of the largest SAP ERP single instance implementations in the world. We work with professional and international teams.</a:t>
            </a:r>
            <a:endParaRPr lang="en-MY" sz="1100" dirty="0"/>
          </a:p>
          <a:p>
            <a:pPr marL="171450" lvl="0" indent="-171450" algn="just">
              <a:buFont typeface="Arial"/>
              <a:buChar char="•"/>
            </a:pPr>
            <a:r>
              <a:rPr lang="en-US" sz="1100" dirty="0"/>
              <a:t>External accounting </a:t>
            </a:r>
            <a:endParaRPr lang="en-MY" sz="1100" dirty="0"/>
          </a:p>
          <a:p>
            <a:pPr marL="171450" lvl="0" indent="-171450" algn="just">
              <a:buFont typeface="Arial"/>
              <a:buChar char="•"/>
            </a:pPr>
            <a:r>
              <a:rPr lang="en-US" sz="1100" dirty="0"/>
              <a:t>Financial statement </a:t>
            </a:r>
            <a:endParaRPr lang="en-MY" sz="1100" dirty="0"/>
          </a:p>
          <a:p>
            <a:pPr marL="171450" lvl="0" indent="-171450" algn="just">
              <a:buFont typeface="Arial"/>
              <a:buChar char="•"/>
            </a:pPr>
            <a:r>
              <a:rPr lang="en-US" sz="1100" dirty="0"/>
              <a:t>Legal </a:t>
            </a:r>
            <a:r>
              <a:rPr lang="en-US" sz="1100" dirty="0" smtClean="0"/>
              <a:t>requirement</a:t>
            </a:r>
            <a:endParaRPr lang="en-MY" sz="1100" dirty="0"/>
          </a:p>
          <a:p>
            <a:pPr marL="171450" lvl="0" indent="-171450" algn="just">
              <a:buFont typeface="Arial"/>
              <a:buChar char="•"/>
            </a:pPr>
            <a:r>
              <a:rPr lang="en-US" sz="1100" dirty="0"/>
              <a:t>Standard</a:t>
            </a:r>
            <a:endParaRPr lang="en-MY" sz="1100" dirty="0"/>
          </a:p>
          <a:p>
            <a:pPr marL="171450" lvl="0" indent="-171450" algn="just">
              <a:buFont typeface="Arial"/>
              <a:buChar char="•"/>
            </a:pPr>
            <a:r>
              <a:rPr lang="en-US" sz="1100" dirty="0"/>
              <a:t>Internal accounting</a:t>
            </a:r>
            <a:endParaRPr lang="en-MY" sz="1100" dirty="0"/>
          </a:p>
          <a:p>
            <a:pPr marL="171450" lvl="0" indent="-171450" algn="just">
              <a:buFont typeface="Arial"/>
              <a:buChar char="•"/>
            </a:pPr>
            <a:r>
              <a:rPr lang="en-US" sz="1100" dirty="0" smtClean="0"/>
              <a:t>Cost </a:t>
            </a:r>
            <a:r>
              <a:rPr lang="en-US" sz="1100" dirty="0"/>
              <a:t>accounting</a:t>
            </a:r>
            <a:endParaRPr lang="en-MY" sz="1100" dirty="0"/>
          </a:p>
          <a:p>
            <a:pPr marL="171450" lvl="0" indent="-171450" algn="just">
              <a:buFont typeface="Arial"/>
              <a:buChar char="•"/>
            </a:pPr>
            <a:r>
              <a:rPr lang="en-US" sz="1100" dirty="0" smtClean="0"/>
              <a:t>Management </a:t>
            </a:r>
            <a:r>
              <a:rPr lang="en-US" sz="1100" dirty="0"/>
              <a:t>accounting </a:t>
            </a:r>
            <a:endParaRPr lang="en-MY" sz="1100" dirty="0"/>
          </a:p>
          <a:p>
            <a:pPr marL="171450" lvl="0" indent="-171450" algn="just">
              <a:buFont typeface="Arial"/>
              <a:buChar char="•"/>
            </a:pPr>
            <a:r>
              <a:rPr lang="en-US" sz="1100" dirty="0"/>
              <a:t>Different </a:t>
            </a:r>
            <a:r>
              <a:rPr lang="en-US" sz="1100" dirty="0" smtClean="0"/>
              <a:t>valuation</a:t>
            </a:r>
            <a:endParaRPr lang="en-US" sz="1100" dirty="0"/>
          </a:p>
          <a:p>
            <a:pPr marL="171450" lvl="0" indent="-171450" algn="just">
              <a:buFont typeface="Arial"/>
              <a:buChar char="•"/>
            </a:pPr>
            <a:r>
              <a:rPr lang="en-US" sz="1100" dirty="0" smtClean="0"/>
              <a:t>Flexibility</a:t>
            </a:r>
          </a:p>
          <a:p>
            <a:pPr lvl="0" algn="just"/>
            <a:endParaRPr lang="en-MY" sz="1100" dirty="0"/>
          </a:p>
          <a:p>
            <a:pPr algn="just"/>
            <a:r>
              <a:rPr lang="en-US" sz="1100" b="1" dirty="0"/>
              <a:t>IT Operations</a:t>
            </a:r>
            <a:endParaRPr lang="en-MY" sz="1100" dirty="0"/>
          </a:p>
          <a:p>
            <a:pPr algn="just"/>
            <a:r>
              <a:rPr lang="en-US" sz="1100" dirty="0"/>
              <a:t>We safeguard </a:t>
            </a:r>
            <a:r>
              <a:rPr lang="en-US" sz="1100" dirty="0" err="1"/>
              <a:t>Hilti’s</a:t>
            </a:r>
            <a:r>
              <a:rPr lang="en-US" sz="1100" dirty="0"/>
              <a:t> business critical SAP and non-SAP applications by identifying and proactively ensuring reliable and high-performing end-to-end processes. When working in “Ops”, you will be the “Ears and Eyes” of our IT critical production systems</a:t>
            </a:r>
            <a:r>
              <a:rPr lang="en-US" sz="1100" dirty="0" smtClean="0"/>
              <a:t>.</a:t>
            </a:r>
          </a:p>
          <a:p>
            <a:pPr algn="just"/>
            <a:endParaRPr lang="en-MY" sz="1100" dirty="0"/>
          </a:p>
          <a:p>
            <a:pPr algn="just"/>
            <a:r>
              <a:rPr lang="en-US" sz="1100" b="1" dirty="0"/>
              <a:t>Application Platform Services</a:t>
            </a:r>
            <a:endParaRPr lang="en-MY" sz="1100" dirty="0"/>
          </a:p>
          <a:p>
            <a:pPr algn="just"/>
            <a:r>
              <a:rPr lang="en-US" sz="1100" dirty="0"/>
              <a:t>We manage different platform technologies and software and form the heart of the Hilti Global System Ecosystem - enabling </a:t>
            </a:r>
            <a:r>
              <a:rPr lang="en-US" sz="1100" dirty="0" err="1"/>
              <a:t>Hilti’s</a:t>
            </a:r>
            <a:r>
              <a:rPr lang="en-US" sz="1100" dirty="0"/>
              <a:t> business via different IT platforms (SAP, Microsoft SQL Server, Cloud Web Services, </a:t>
            </a:r>
            <a:r>
              <a:rPr lang="en-US" sz="1100" dirty="0" err="1"/>
              <a:t>RedHat</a:t>
            </a:r>
            <a:r>
              <a:rPr lang="en-US" sz="1100" dirty="0"/>
              <a:t>, Oracle, UC4). We are highly competent to dive deeply into technology issues. We take </a:t>
            </a:r>
            <a:r>
              <a:rPr lang="en-US" sz="1100" dirty="0" err="1"/>
              <a:t>Hilti’s</a:t>
            </a:r>
            <a:r>
              <a:rPr lang="en-US" sz="1100" dirty="0"/>
              <a:t> business strategy and define an IT systems architecture to support the strategy</a:t>
            </a:r>
            <a:r>
              <a:rPr lang="en-US" sz="1100" dirty="0" smtClean="0"/>
              <a:t>.</a:t>
            </a:r>
            <a:endParaRPr lang="en-MY" sz="1100" dirty="0"/>
          </a:p>
        </p:txBody>
      </p:sp>
      <p:sp>
        <p:nvSpPr>
          <p:cNvPr id="21" name="TextBox 20"/>
          <p:cNvSpPr txBox="1"/>
          <p:nvPr/>
        </p:nvSpPr>
        <p:spPr>
          <a:xfrm>
            <a:off x="9870" y="9510349"/>
            <a:ext cx="6654599" cy="400110"/>
          </a:xfrm>
          <a:prstGeom prst="rect">
            <a:avLst/>
          </a:prstGeom>
          <a:noFill/>
        </p:spPr>
        <p:txBody>
          <a:bodyPr wrap="none" rtlCol="0">
            <a:spAutoFit/>
          </a:bodyPr>
          <a:lstStyle/>
          <a:p>
            <a:r>
              <a:rPr lang="en-US" sz="1000" b="1" dirty="0" smtClean="0">
                <a:latin typeface="Arial"/>
                <a:cs typeface="Arial"/>
              </a:rPr>
              <a:t>Hilti Asia IT Services </a:t>
            </a:r>
            <a:r>
              <a:rPr lang="en-US" sz="1000" b="1" dirty="0" err="1" smtClean="0">
                <a:latin typeface="Arial"/>
                <a:cs typeface="Arial"/>
              </a:rPr>
              <a:t>Sdn</a:t>
            </a:r>
            <a:r>
              <a:rPr lang="en-US" sz="1000" b="1" dirty="0" smtClean="0">
                <a:latin typeface="Arial"/>
                <a:cs typeface="Arial"/>
              </a:rPr>
              <a:t>. Bhd.</a:t>
            </a:r>
          </a:p>
          <a:p>
            <a:r>
              <a:rPr lang="en-US" sz="1000" dirty="0" smtClean="0">
                <a:latin typeface="Arial"/>
                <a:cs typeface="Arial"/>
              </a:rPr>
              <a:t>Dr. Nithiapidary </a:t>
            </a:r>
            <a:r>
              <a:rPr lang="en-US" sz="1000" dirty="0" err="1" smtClean="0">
                <a:latin typeface="Arial"/>
                <a:cs typeface="Arial"/>
              </a:rPr>
              <a:t>Muthuvelu</a:t>
            </a:r>
            <a:r>
              <a:rPr lang="en-US" sz="1000" dirty="0" smtClean="0">
                <a:latin typeface="Arial"/>
                <a:cs typeface="Arial"/>
              </a:rPr>
              <a:t> </a:t>
            </a:r>
            <a:r>
              <a:rPr lang="sk-SK" sz="1000" b="1" dirty="0" smtClean="0">
                <a:latin typeface="Arial"/>
                <a:cs typeface="Arial"/>
              </a:rPr>
              <a:t>I</a:t>
            </a:r>
            <a:r>
              <a:rPr lang="sk-SK" sz="1000" dirty="0" smtClean="0">
                <a:latin typeface="Arial"/>
                <a:cs typeface="Arial"/>
              </a:rPr>
              <a:t> </a:t>
            </a:r>
            <a:r>
              <a:rPr lang="sk-SK" sz="1000" dirty="0">
                <a:latin typeface="Arial"/>
                <a:cs typeface="Arial"/>
              </a:rPr>
              <a:t>Tel: +603 5021 </a:t>
            </a:r>
            <a:r>
              <a:rPr lang="sk-SK" sz="1000" dirty="0" smtClean="0">
                <a:latin typeface="Arial"/>
                <a:cs typeface="Arial"/>
              </a:rPr>
              <a:t>5576 </a:t>
            </a:r>
            <a:r>
              <a:rPr lang="sk-SK" sz="1000" b="1" dirty="0" smtClean="0">
                <a:latin typeface="Arial"/>
                <a:cs typeface="Arial"/>
              </a:rPr>
              <a:t>I</a:t>
            </a:r>
            <a:r>
              <a:rPr lang="sk-SK" sz="1000" dirty="0" smtClean="0">
                <a:latin typeface="Arial"/>
                <a:cs typeface="Arial"/>
              </a:rPr>
              <a:t> </a:t>
            </a:r>
            <a:r>
              <a:rPr lang="sk-SK" sz="1000" dirty="0">
                <a:latin typeface="Arial"/>
                <a:cs typeface="Arial"/>
              </a:rPr>
              <a:t>Fax: +603 7491 0255 </a:t>
            </a:r>
            <a:r>
              <a:rPr lang="sk-SK" sz="1000" b="1" dirty="0">
                <a:latin typeface="Arial"/>
                <a:cs typeface="Arial"/>
              </a:rPr>
              <a:t>I</a:t>
            </a:r>
            <a:r>
              <a:rPr lang="sk-SK" sz="1000" dirty="0">
                <a:latin typeface="Arial"/>
                <a:cs typeface="Arial"/>
              </a:rPr>
              <a:t> Email: </a:t>
            </a:r>
            <a:r>
              <a:rPr lang="sk-SK" sz="1000" dirty="0" smtClean="0">
                <a:latin typeface="Arial"/>
                <a:cs typeface="Arial"/>
              </a:rPr>
              <a:t>nithiapidary.muthuvelu@</a:t>
            </a:r>
            <a:r>
              <a:rPr lang="sk-SK" sz="1000" dirty="0">
                <a:latin typeface="Arial"/>
                <a:cs typeface="Arial"/>
              </a:rPr>
              <a:t>hilti.com </a:t>
            </a:r>
          </a:p>
        </p:txBody>
      </p:sp>
      <p:sp>
        <p:nvSpPr>
          <p:cNvPr id="4" name="TextBox 3"/>
          <p:cNvSpPr txBox="1"/>
          <p:nvPr/>
        </p:nvSpPr>
        <p:spPr>
          <a:xfrm>
            <a:off x="198501" y="391522"/>
            <a:ext cx="6465967" cy="289088"/>
          </a:xfrm>
          <a:prstGeom prst="rect">
            <a:avLst/>
          </a:prstGeom>
          <a:solidFill>
            <a:schemeClr val="bg1">
              <a:lumMod val="75000"/>
              <a:alpha val="73000"/>
            </a:schemeClr>
          </a:solidFill>
          <a:ln>
            <a:noFill/>
          </a:ln>
        </p:spPr>
        <p:txBody>
          <a:bodyPr wrap="square" lIns="148316" tIns="59326" rIns="148316" bIns="59326" rtlCol="0">
            <a:spAutoFit/>
          </a:bodyPr>
          <a:lstStyle/>
          <a:p>
            <a:r>
              <a:rPr lang="en-US" sz="1100" dirty="0" smtClean="0">
                <a:latin typeface="Arial Black"/>
                <a:cs typeface="Arial Black"/>
              </a:rPr>
              <a:t>Description of the IT Divisions</a:t>
            </a:r>
            <a:endParaRPr lang="en-US" sz="1100" dirty="0">
              <a:latin typeface="Arial Black"/>
              <a:cs typeface="Arial Black"/>
            </a:endParaRPr>
          </a:p>
        </p:txBody>
      </p:sp>
    </p:spTree>
    <p:extLst>
      <p:ext uri="{BB962C8B-B14F-4D97-AF65-F5344CB8AC3E}">
        <p14:creationId xmlns:p14="http://schemas.microsoft.com/office/powerpoint/2010/main" val="74057078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98502" y="1151304"/>
            <a:ext cx="6465967" cy="6104417"/>
          </a:xfrm>
          <a:prstGeom prst="rect">
            <a:avLst/>
          </a:prstGeom>
          <a:noFill/>
        </p:spPr>
        <p:txBody>
          <a:bodyPr wrap="square" lIns="118653" tIns="88989" rIns="118653" bIns="88989" rtlCol="0">
            <a:spAutoFit/>
          </a:bodyPr>
          <a:lstStyle/>
          <a:p>
            <a:pPr algn="just"/>
            <a:r>
              <a:rPr lang="en-US" sz="1100" b="1" dirty="0" smtClean="0"/>
              <a:t>SAP </a:t>
            </a:r>
            <a:r>
              <a:rPr lang="en-US" sz="1100" b="1" dirty="0" err="1"/>
              <a:t>ByDesign</a:t>
            </a:r>
            <a:endParaRPr lang="en-MY" sz="1100" dirty="0"/>
          </a:p>
          <a:p>
            <a:pPr algn="just"/>
            <a:r>
              <a:rPr lang="en-US" sz="1100" dirty="0"/>
              <a:t>SAP Business </a:t>
            </a:r>
            <a:r>
              <a:rPr lang="en-US" sz="1100" dirty="0" err="1"/>
              <a:t>ByDesign</a:t>
            </a:r>
            <a:r>
              <a:rPr lang="en-US" sz="1100" dirty="0"/>
              <a:t> (</a:t>
            </a:r>
            <a:r>
              <a:rPr lang="en-US" sz="1100" dirty="0" err="1"/>
              <a:t>ByD</a:t>
            </a:r>
            <a:r>
              <a:rPr lang="en-US" sz="1100" dirty="0"/>
              <a:t>) is a cloud-based ERP system with built-in business analytics and best practices. SAP Business </a:t>
            </a:r>
            <a:r>
              <a:rPr lang="en-US" sz="1100" dirty="0" err="1"/>
              <a:t>ByDesign</a:t>
            </a:r>
            <a:r>
              <a:rPr lang="en-US" sz="1100" dirty="0"/>
              <a:t> is </a:t>
            </a:r>
            <a:r>
              <a:rPr lang="en-US" sz="1100" dirty="0" err="1"/>
              <a:t>Hilti’s</a:t>
            </a:r>
            <a:r>
              <a:rPr lang="en-US" sz="1100" dirty="0"/>
              <a:t> next-generation enterprise platform. In a co-innovation project with SAP, Hilti is developing integrated and automated business processes across the borders of SAP ECC and </a:t>
            </a:r>
            <a:r>
              <a:rPr lang="en-US" sz="1100" dirty="0" err="1"/>
              <a:t>ByD</a:t>
            </a:r>
            <a:r>
              <a:rPr lang="en-US" sz="1100" dirty="0"/>
              <a:t>. With this innovative project, Hilti is right now driving the future of cross-ERP business processes together with </a:t>
            </a:r>
            <a:r>
              <a:rPr lang="en-US" sz="1100" dirty="0" err="1"/>
              <a:t>Hilti’s</a:t>
            </a:r>
            <a:r>
              <a:rPr lang="en-US" sz="1100" dirty="0"/>
              <a:t> subsidiaries</a:t>
            </a:r>
            <a:r>
              <a:rPr lang="en-US" sz="1100" dirty="0" smtClean="0"/>
              <a:t>.</a:t>
            </a:r>
          </a:p>
          <a:p>
            <a:pPr algn="just"/>
            <a:endParaRPr lang="en-MY" sz="1100" dirty="0"/>
          </a:p>
          <a:p>
            <a:pPr algn="just"/>
            <a:r>
              <a:rPr lang="en-US" sz="1100" b="1" dirty="0"/>
              <a:t>Mobile Apps</a:t>
            </a:r>
            <a:endParaRPr lang="en-MY" sz="1100" dirty="0"/>
          </a:p>
          <a:p>
            <a:pPr algn="just"/>
            <a:r>
              <a:rPr lang="en-US" sz="1100" dirty="0"/>
              <a:t>With the newest technology, we are able to provide real-time information to our customers and our sales force. By using the native framework of Google (Android) and Apple (</a:t>
            </a:r>
            <a:r>
              <a:rPr lang="en-US" sz="1100" dirty="0" err="1"/>
              <a:t>iOS</a:t>
            </a:r>
            <a:r>
              <a:rPr lang="en-US" sz="1100" dirty="0"/>
              <a:t>) we develop Mobile Apps. On the back-end site, we connect to cloud based services and our SAP ERP system. Besides the development, mobile apps team members are embedded in a team of designers and business counterparts, which are located all over the world. Therefore, we also expect the ability to design an app, access the business value and take over responsibility in global roll-out</a:t>
            </a:r>
            <a:r>
              <a:rPr lang="en-US" sz="1100" dirty="0" smtClean="0"/>
              <a:t>.</a:t>
            </a:r>
          </a:p>
          <a:p>
            <a:pPr algn="just"/>
            <a:endParaRPr lang="en-MY" sz="1100" dirty="0"/>
          </a:p>
          <a:p>
            <a:pPr algn="just"/>
            <a:r>
              <a:rPr lang="en-US" sz="1100" b="1" dirty="0"/>
              <a:t>Client and Collaboration</a:t>
            </a:r>
            <a:endParaRPr lang="en-MY" sz="1100" dirty="0"/>
          </a:p>
          <a:p>
            <a:pPr algn="just"/>
            <a:r>
              <a:rPr lang="en-US" sz="1100" dirty="0"/>
              <a:t>We provide services and tools to work smarter as one global team together with our partners (e.g. Office 365, software and hardware standardization). We are an international team of IT experts, providing reliable and agile IT solutions to our business partners to increase the productivity. We evaluate hardware and software on latest technology, standardize and deploy solutions to all Hilti Market Organizations over the globe and support them in collaborating with partners</a:t>
            </a:r>
            <a:r>
              <a:rPr lang="en-US" sz="1100" dirty="0" smtClean="0"/>
              <a:t>.</a:t>
            </a:r>
          </a:p>
          <a:p>
            <a:pPr algn="just"/>
            <a:endParaRPr lang="en-MY" sz="1100" dirty="0"/>
          </a:p>
          <a:p>
            <a:pPr algn="just"/>
            <a:r>
              <a:rPr lang="en-US" sz="1100" b="1" dirty="0"/>
              <a:t>Infrastructure Platform Services</a:t>
            </a:r>
            <a:endParaRPr lang="en-MY" sz="1100" dirty="0"/>
          </a:p>
          <a:p>
            <a:pPr algn="just"/>
            <a:r>
              <a:rPr lang="en-US" sz="1100" dirty="0"/>
              <a:t>Meet the challenges of server and backup technologies in the environment of one of the largest and most innovative multinational companies. Experience in Wintel or Linux or backup will be an added advantage</a:t>
            </a:r>
            <a:r>
              <a:rPr lang="en-US" sz="1100" dirty="0" smtClean="0"/>
              <a:t>.</a:t>
            </a:r>
          </a:p>
          <a:p>
            <a:pPr algn="just"/>
            <a:endParaRPr lang="en-MY" sz="1100" dirty="0"/>
          </a:p>
          <a:p>
            <a:pPr algn="just"/>
            <a:r>
              <a:rPr lang="en-US" sz="1100" b="1" dirty="0"/>
              <a:t>Infrastructure Specialist</a:t>
            </a:r>
            <a:endParaRPr lang="en-MY" sz="1100" dirty="0"/>
          </a:p>
          <a:p>
            <a:pPr algn="just"/>
            <a:r>
              <a:rPr lang="en-US" sz="1100" dirty="0"/>
              <a:t>Meet the challenges of a global multinational company using latest technologies. We optimize IT processes and services to enhance user experience. We maintain technical skills, learn and grow with IT technology deployed at Hilti</a:t>
            </a:r>
            <a:r>
              <a:rPr lang="en-US" sz="1100" dirty="0" smtClean="0"/>
              <a:t>.</a:t>
            </a:r>
          </a:p>
          <a:p>
            <a:pPr algn="just"/>
            <a:endParaRPr lang="en-MY" sz="1100" dirty="0"/>
          </a:p>
          <a:p>
            <a:pPr algn="just"/>
            <a:r>
              <a:rPr lang="en-US" sz="1100" b="1" dirty="0"/>
              <a:t>Network and Voice Services</a:t>
            </a:r>
            <a:endParaRPr lang="en-MY" sz="1100" dirty="0"/>
          </a:p>
          <a:p>
            <a:pPr algn="just"/>
            <a:r>
              <a:rPr lang="en-US" sz="1100" dirty="0"/>
              <a:t>Interested in global telecommunication solutions, firewalls, routers and switches, video conferencing, or VoIP? Interested in working as a team across </a:t>
            </a:r>
            <a:r>
              <a:rPr lang="en-US" sz="1100" dirty="0" err="1"/>
              <a:t>Hilti’s</a:t>
            </a:r>
            <a:r>
              <a:rPr lang="en-US" sz="1100" dirty="0"/>
              <a:t> strategic IT locations as well as with counterparts in local, regional and global business teams</a:t>
            </a:r>
            <a:r>
              <a:rPr lang="en-US" sz="1100" dirty="0" smtClean="0"/>
              <a:t>?</a:t>
            </a:r>
            <a:endParaRPr lang="en-MY" sz="1100" dirty="0"/>
          </a:p>
        </p:txBody>
      </p:sp>
      <p:sp>
        <p:nvSpPr>
          <p:cNvPr id="21" name="TextBox 20"/>
          <p:cNvSpPr txBox="1"/>
          <p:nvPr/>
        </p:nvSpPr>
        <p:spPr>
          <a:xfrm>
            <a:off x="9870" y="9510349"/>
            <a:ext cx="6654599" cy="400110"/>
          </a:xfrm>
          <a:prstGeom prst="rect">
            <a:avLst/>
          </a:prstGeom>
          <a:noFill/>
        </p:spPr>
        <p:txBody>
          <a:bodyPr wrap="none" rtlCol="0">
            <a:spAutoFit/>
          </a:bodyPr>
          <a:lstStyle/>
          <a:p>
            <a:r>
              <a:rPr lang="en-US" sz="1000" b="1" dirty="0" smtClean="0">
                <a:latin typeface="Arial"/>
                <a:cs typeface="Arial"/>
              </a:rPr>
              <a:t>Hilti Asia IT Services </a:t>
            </a:r>
            <a:r>
              <a:rPr lang="en-US" sz="1000" b="1" dirty="0" err="1" smtClean="0">
                <a:latin typeface="Arial"/>
                <a:cs typeface="Arial"/>
              </a:rPr>
              <a:t>Sdn</a:t>
            </a:r>
            <a:r>
              <a:rPr lang="en-US" sz="1000" b="1" dirty="0" smtClean="0">
                <a:latin typeface="Arial"/>
                <a:cs typeface="Arial"/>
              </a:rPr>
              <a:t>. Bhd.</a:t>
            </a:r>
          </a:p>
          <a:p>
            <a:r>
              <a:rPr lang="en-US" sz="1000" dirty="0" smtClean="0">
                <a:latin typeface="Arial"/>
                <a:cs typeface="Arial"/>
              </a:rPr>
              <a:t>Dr. Nithiapidary </a:t>
            </a:r>
            <a:r>
              <a:rPr lang="en-US" sz="1000" dirty="0" err="1" smtClean="0">
                <a:latin typeface="Arial"/>
                <a:cs typeface="Arial"/>
              </a:rPr>
              <a:t>Muthuvelu</a:t>
            </a:r>
            <a:r>
              <a:rPr lang="en-US" sz="1000" dirty="0" smtClean="0">
                <a:latin typeface="Arial"/>
                <a:cs typeface="Arial"/>
              </a:rPr>
              <a:t> </a:t>
            </a:r>
            <a:r>
              <a:rPr lang="sk-SK" sz="1000" b="1" dirty="0" smtClean="0">
                <a:latin typeface="Arial"/>
                <a:cs typeface="Arial"/>
              </a:rPr>
              <a:t>I</a:t>
            </a:r>
            <a:r>
              <a:rPr lang="sk-SK" sz="1000" dirty="0" smtClean="0">
                <a:latin typeface="Arial"/>
                <a:cs typeface="Arial"/>
              </a:rPr>
              <a:t> </a:t>
            </a:r>
            <a:r>
              <a:rPr lang="sk-SK" sz="1000" dirty="0">
                <a:latin typeface="Arial"/>
                <a:cs typeface="Arial"/>
              </a:rPr>
              <a:t>Tel: +603 5021 </a:t>
            </a:r>
            <a:r>
              <a:rPr lang="sk-SK" sz="1000" dirty="0" smtClean="0">
                <a:latin typeface="Arial"/>
                <a:cs typeface="Arial"/>
              </a:rPr>
              <a:t>5576 </a:t>
            </a:r>
            <a:r>
              <a:rPr lang="sk-SK" sz="1000" b="1" dirty="0" smtClean="0">
                <a:latin typeface="Arial"/>
                <a:cs typeface="Arial"/>
              </a:rPr>
              <a:t>I</a:t>
            </a:r>
            <a:r>
              <a:rPr lang="sk-SK" sz="1000" dirty="0" smtClean="0">
                <a:latin typeface="Arial"/>
                <a:cs typeface="Arial"/>
              </a:rPr>
              <a:t> </a:t>
            </a:r>
            <a:r>
              <a:rPr lang="sk-SK" sz="1000" dirty="0">
                <a:latin typeface="Arial"/>
                <a:cs typeface="Arial"/>
              </a:rPr>
              <a:t>Fax: +603 7491 0255 </a:t>
            </a:r>
            <a:r>
              <a:rPr lang="sk-SK" sz="1000" b="1" dirty="0">
                <a:latin typeface="Arial"/>
                <a:cs typeface="Arial"/>
              </a:rPr>
              <a:t>I</a:t>
            </a:r>
            <a:r>
              <a:rPr lang="sk-SK" sz="1000" dirty="0">
                <a:latin typeface="Arial"/>
                <a:cs typeface="Arial"/>
              </a:rPr>
              <a:t> Email: </a:t>
            </a:r>
            <a:r>
              <a:rPr lang="sk-SK" sz="1000" dirty="0" smtClean="0">
                <a:latin typeface="Arial"/>
                <a:cs typeface="Arial"/>
              </a:rPr>
              <a:t>nithiapidary.muthuvelu@</a:t>
            </a:r>
            <a:r>
              <a:rPr lang="sk-SK" sz="1000" dirty="0">
                <a:latin typeface="Arial"/>
                <a:cs typeface="Arial"/>
              </a:rPr>
              <a:t>hilti.com </a:t>
            </a:r>
          </a:p>
        </p:txBody>
      </p:sp>
      <p:sp>
        <p:nvSpPr>
          <p:cNvPr id="30" name="TextBox 29"/>
          <p:cNvSpPr txBox="1"/>
          <p:nvPr/>
        </p:nvSpPr>
        <p:spPr>
          <a:xfrm>
            <a:off x="198501" y="391522"/>
            <a:ext cx="6465967" cy="289088"/>
          </a:xfrm>
          <a:prstGeom prst="rect">
            <a:avLst/>
          </a:prstGeom>
          <a:solidFill>
            <a:schemeClr val="bg1">
              <a:lumMod val="75000"/>
              <a:alpha val="73000"/>
            </a:schemeClr>
          </a:solidFill>
          <a:ln>
            <a:noFill/>
          </a:ln>
        </p:spPr>
        <p:txBody>
          <a:bodyPr wrap="square" lIns="148316" tIns="59326" rIns="148316" bIns="59326" rtlCol="0">
            <a:spAutoFit/>
          </a:bodyPr>
          <a:lstStyle/>
          <a:p>
            <a:r>
              <a:rPr lang="en-US" sz="1100" dirty="0" smtClean="0">
                <a:latin typeface="Arial Black"/>
                <a:cs typeface="Arial Black"/>
              </a:rPr>
              <a:t>Description of the IT Divisions</a:t>
            </a:r>
            <a:endParaRPr lang="en-US" sz="1100" dirty="0">
              <a:latin typeface="Arial Black"/>
              <a:cs typeface="Arial Black"/>
            </a:endParaRPr>
          </a:p>
        </p:txBody>
      </p:sp>
    </p:spTree>
    <p:extLst>
      <p:ext uri="{BB962C8B-B14F-4D97-AF65-F5344CB8AC3E}">
        <p14:creationId xmlns:p14="http://schemas.microsoft.com/office/powerpoint/2010/main" val="317936774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54055ac8-c9d3-493d-9912-51c50029152a">S7X5VRTCYHXH-318-299</_dlc_DocId>
    <_dlc_DocIdUrl xmlns="54055ac8-c9d3-493d-9912-51c50029152a">
      <Url>https://hilti.sharepoint.com/sites/MobileApps/IT-InnovationCompetition/_layouts/15/DocIdRedir.aspx?ID=S7X5VRTCYHXH-318-299</Url>
      <Description>S7X5VRTCYHXH-318-299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7F84698A03794E97BD61FE63D6B6B9" ma:contentTypeVersion="1" ma:contentTypeDescription="Create a new document." ma:contentTypeScope="" ma:versionID="69d34ed5656068e886d2947350d6b150">
  <xsd:schema xmlns:xsd="http://www.w3.org/2001/XMLSchema" xmlns:xs="http://www.w3.org/2001/XMLSchema" xmlns:p="http://schemas.microsoft.com/office/2006/metadata/properties" xmlns:ns2="54055ac8-c9d3-493d-9912-51c50029152a" xmlns:ns3="5839721d-e577-47f6-829f-3a922d3b17bf" targetNamespace="http://schemas.microsoft.com/office/2006/metadata/properties" ma:root="true" ma:fieldsID="716885add05383dfb8e020df8282bf9f" ns2:_="" ns3:_="">
    <xsd:import namespace="54055ac8-c9d3-493d-9912-51c50029152a"/>
    <xsd:import namespace="5839721d-e577-47f6-829f-3a922d3b17bf"/>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055ac8-c9d3-493d-9912-51c50029152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839721d-e577-47f6-829f-3a922d3b17b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12F01C-207C-4A07-857F-6947E995DCC6}">
  <ds:schemaRefs>
    <ds:schemaRef ds:uri="http://schemas.microsoft.com/office/2006/documentManagement/types"/>
    <ds:schemaRef ds:uri="http://purl.org/dc/terms/"/>
    <ds:schemaRef ds:uri="5839721d-e577-47f6-829f-3a922d3b17bf"/>
    <ds:schemaRef ds:uri="http://www.w3.org/XML/1998/namespace"/>
    <ds:schemaRef ds:uri="http://purl.org/dc/dcmitype/"/>
    <ds:schemaRef ds:uri="http://purl.org/dc/elements/1.1/"/>
    <ds:schemaRef ds:uri="http://schemas.microsoft.com/office/infopath/2007/PartnerControls"/>
    <ds:schemaRef ds:uri="http://schemas.openxmlformats.org/package/2006/metadata/core-properties"/>
    <ds:schemaRef ds:uri="54055ac8-c9d3-493d-9912-51c50029152a"/>
    <ds:schemaRef ds:uri="http://schemas.microsoft.com/office/2006/metadata/properties"/>
  </ds:schemaRefs>
</ds:datastoreItem>
</file>

<file path=customXml/itemProps2.xml><?xml version="1.0" encoding="utf-8"?>
<ds:datastoreItem xmlns:ds="http://schemas.openxmlformats.org/officeDocument/2006/customXml" ds:itemID="{38238DAA-9851-433C-B558-C9ECF1FC526A}">
  <ds:schemaRefs>
    <ds:schemaRef ds:uri="http://schemas.microsoft.com/sharepoint/v3/contenttype/forms"/>
  </ds:schemaRefs>
</ds:datastoreItem>
</file>

<file path=customXml/itemProps3.xml><?xml version="1.0" encoding="utf-8"?>
<ds:datastoreItem xmlns:ds="http://schemas.openxmlformats.org/officeDocument/2006/customXml" ds:itemID="{361CF640-B5C0-4D56-B82F-BC0C319ADA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055ac8-c9d3-493d-9912-51c50029152a"/>
    <ds:schemaRef ds:uri="5839721d-e577-47f6-829f-3a922d3b17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3584</TotalTime>
  <Words>1302</Words>
  <Application>Microsoft Macintosh PowerPoint</Application>
  <PresentationFormat>A4 Paper (210x297 mm)</PresentationFormat>
  <Paragraphs>99</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Hilti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Nithiapidary</dc:creator>
  <cp:lastModifiedBy>Nithiapidary</cp:lastModifiedBy>
  <cp:revision>336</cp:revision>
  <cp:lastPrinted>2014-11-18T12:15:08Z</cp:lastPrinted>
  <dcterms:created xsi:type="dcterms:W3CDTF">2014-07-24T07:13:40Z</dcterms:created>
  <dcterms:modified xsi:type="dcterms:W3CDTF">2015-02-03T18:06:06Z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0x0101001C7F84698A03794E97BD61FE63D6B6B9</vt:lpwstr>
  </property>
  <property fmtid="{D5CDD505-2E9C-101B-9397-08002B2CF9AE}" pid="3" name="_dlc_DocIdItemGuid">
    <vt:lpwstr>3348f05d-39ec-44bc-a5f6-0ad405e4947a</vt:lpwstr>
  </property>
</Properties>
</file>